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16" r:id="rId2"/>
    <p:sldId id="289" r:id="rId3"/>
    <p:sldId id="349" r:id="rId4"/>
    <p:sldId id="350" r:id="rId5"/>
    <p:sldId id="351" r:id="rId6"/>
    <p:sldId id="352" r:id="rId7"/>
    <p:sldId id="353" r:id="rId8"/>
    <p:sldId id="356" r:id="rId9"/>
    <p:sldId id="357" r:id="rId10"/>
    <p:sldId id="355" r:id="rId11"/>
    <p:sldId id="348" r:id="rId12"/>
  </p:sldIdLst>
  <p:sldSz cx="9144000" cy="6858000" type="screen4x3"/>
  <p:notesSz cx="6669088" cy="987266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32" userDrawn="1">
          <p15:clr>
            <a:srgbClr val="A4A3A4"/>
          </p15:clr>
        </p15:guide>
        <p15:guide id="5" orient="horz" pos="2115" userDrawn="1">
          <p15:clr>
            <a:srgbClr val="A4A3A4"/>
          </p15:clr>
        </p15:guide>
        <p15:guide id="6" pos="299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arina Dengg" initials="KD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7E1"/>
    <a:srgbClr val="FF0000"/>
    <a:srgbClr val="111D4E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6" autoAdjust="0"/>
    <p:restoredTop sz="86881" autoAdjust="0"/>
  </p:normalViewPr>
  <p:slideViewPr>
    <p:cSldViewPr snapToGrid="0" showGuides="1">
      <p:cViewPr varScale="1">
        <p:scale>
          <a:sx n="101" d="100"/>
          <a:sy n="101" d="100"/>
        </p:scale>
        <p:origin x="2256" y="108"/>
      </p:cViewPr>
      <p:guideLst>
        <p:guide orient="horz" pos="232"/>
        <p:guide orient="horz" pos="2115"/>
        <p:guide pos="2993"/>
      </p:guideLst>
    </p:cSldViewPr>
  </p:slideViewPr>
  <p:outlineViewPr>
    <p:cViewPr>
      <p:scale>
        <a:sx n="33" d="100"/>
        <a:sy n="33" d="100"/>
      </p:scale>
      <p:origin x="0" y="-303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0E05E-0E5F-4619-840B-04816CDCE1FF}" type="datetimeFigureOut">
              <a:rPr lang="de-AT" smtClean="0"/>
              <a:t>07.08.2020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16DE8-E1E4-4AF2-9B02-7E3CC699773B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2421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4AB0C-E262-4C0E-AFB9-E3AC8707D9BE}" type="datetimeFigureOut">
              <a:rPr lang="de-DE" smtClean="0"/>
              <a:t>07.08.2020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1233488"/>
            <a:ext cx="4443412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51219"/>
            <a:ext cx="533527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DFF36-2726-40AA-99D6-4D73C8508E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2662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2838" y="1233488"/>
            <a:ext cx="444341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3313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2838" y="1233488"/>
            <a:ext cx="444341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137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2838" y="1233488"/>
            <a:ext cx="444341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739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2838" y="1233488"/>
            <a:ext cx="444341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80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2838" y="1233488"/>
            <a:ext cx="444341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517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2838" y="1233488"/>
            <a:ext cx="444341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368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2838" y="1233488"/>
            <a:ext cx="444341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727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2838" y="1233488"/>
            <a:ext cx="444341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444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2838" y="1233488"/>
            <a:ext cx="444341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466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2838" y="1233488"/>
            <a:ext cx="444341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404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2838" y="1233488"/>
            <a:ext cx="444341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46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Presentation title / topic OR Presenter's name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1"/>
            <a:ext cx="9144000" cy="6308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/>
          </a:p>
        </p:txBody>
      </p:sp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539089" y="1345093"/>
            <a:ext cx="7975073" cy="2387600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539089" y="3824768"/>
            <a:ext cx="7975073" cy="165576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pic>
        <p:nvPicPr>
          <p:cNvPr id="11" name="Grafik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9" t="37454" r="166" b="2507"/>
          <a:stretch/>
        </p:blipFill>
        <p:spPr bwMode="auto">
          <a:xfrm>
            <a:off x="88432" y="6416675"/>
            <a:ext cx="1487390" cy="3455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3546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341442"/>
            <a:ext cx="3886200" cy="48355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341442"/>
            <a:ext cx="3886200" cy="48355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/ topic OR Presenter's name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3832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976312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341439"/>
            <a:ext cx="3868340" cy="859320"/>
          </a:xfrm>
        </p:spPr>
        <p:txBody>
          <a:bodyPr anchor="t"/>
          <a:lstStyle>
            <a:lvl1pPr marL="0" indent="0">
              <a:lnSpc>
                <a:spcPct val="110000"/>
              </a:lnSpc>
              <a:buNone/>
              <a:defRPr sz="1800" b="0">
                <a:solidFill>
                  <a:schemeClr val="accent2"/>
                </a:solidFill>
                <a:latin typeface="+mj-lt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200759"/>
            <a:ext cx="3868340" cy="398890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2" y="1341439"/>
            <a:ext cx="3887391" cy="859320"/>
          </a:xfr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lang="de-DE" sz="18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marL="0" lvl="0" indent="0" algn="l" defTabSz="685783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2" y="2200759"/>
            <a:ext cx="3887391" cy="398890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/ topic OR Presenter's name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681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779287" y="6351782"/>
            <a:ext cx="3637668" cy="226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/ topic OR Presenter's name</a:t>
            </a:r>
            <a:endParaRPr lang="de-DE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4779287" y="6528900"/>
            <a:ext cx="3637668" cy="23336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4"/>
          </p:nvPr>
        </p:nvSpPr>
        <p:spPr>
          <a:xfrm>
            <a:off x="0" y="6"/>
            <a:ext cx="9144000" cy="6308725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43441" y="457464"/>
            <a:ext cx="3870325" cy="5656064"/>
          </a:xfrm>
          <a:prstGeom prst="round2DiagRect">
            <a:avLst>
              <a:gd name="adj1" fmla="val 6468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08000">
            <a:normAutofit/>
          </a:bodyPr>
          <a:lstStyle>
            <a:lvl1pPr>
              <a:lnSpc>
                <a:spcPct val="100000"/>
              </a:lnSpc>
              <a:spcBef>
                <a:spcPts val="450"/>
              </a:spcBef>
              <a:defRPr sz="18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4839574" y="1438625"/>
            <a:ext cx="3586339" cy="4509743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15350" y="6434327"/>
            <a:ext cx="463716" cy="314081"/>
          </a:xfrm>
        </p:spPr>
        <p:txBody>
          <a:bodyPr anchor="b"/>
          <a:lstStyle/>
          <a:p>
            <a:fld id="{AB6C09D1-9D44-46E9-90D5-584F631165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472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/>
          <a:p>
            <a:r>
              <a:rPr lang="en-US" noProof="0" dirty="0"/>
              <a:t>Organisational unit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779287" y="6365637"/>
            <a:ext cx="3637668" cy="226237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GB" noProof="0" dirty="0"/>
              <a:t>Presentation title / topic OR Presenter's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anchor="b"/>
          <a:lstStyle/>
          <a:p>
            <a:fld id="{AB6C09D1-9D44-46E9-90D5-584F6311654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603250" y="1341437"/>
            <a:ext cx="3968750" cy="49672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Inhaltsplatzhalter 6"/>
          <p:cNvSpPr>
            <a:spLocks noGrp="1" noChangeAspect="1"/>
          </p:cNvSpPr>
          <p:nvPr>
            <p:ph sz="quarter" idx="14"/>
          </p:nvPr>
        </p:nvSpPr>
        <p:spPr>
          <a:xfrm>
            <a:off x="4848227" y="1341438"/>
            <a:ext cx="3667125" cy="4853804"/>
          </a:xfrm>
          <a:prstGeom prst="round2DiagRect">
            <a:avLst>
              <a:gd name="adj1" fmla="val 8954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08000" tIns="72000" bIns="7200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056125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4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 abgerund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/>
          <a:p>
            <a:r>
              <a:rPr lang="en-US" noProof="0" dirty="0"/>
              <a:t>Organisational unit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779287" y="6365637"/>
            <a:ext cx="3637668" cy="226237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GB" noProof="0" dirty="0"/>
              <a:t>Presentation title / topic OR Presenter's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anchor="b"/>
          <a:lstStyle/>
          <a:p>
            <a:fld id="{AB6C09D1-9D44-46E9-90D5-584F6311654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603250" y="1341437"/>
            <a:ext cx="7912100" cy="49672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069087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4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/ topic OR Presenter's name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678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/ topic OR Presenter's name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3348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/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779287" y="6365637"/>
            <a:ext cx="3637668" cy="226237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GB" dirty="0"/>
              <a:t>Presentation title / topic OR Presenter's name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anchor="b"/>
          <a:lstStyle/>
          <a:p>
            <a:fld id="{AB6C09D1-9D44-46E9-90D5-584F6311654E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603250" y="1341437"/>
            <a:ext cx="7912100" cy="49672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326766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4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/ topic OR Presenter's name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B6C09D1-9D44-46E9-90D5-584F6311654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539089" y="1345093"/>
            <a:ext cx="7975073" cy="2387600"/>
          </a:xfrm>
        </p:spPr>
        <p:txBody>
          <a:bodyPr anchor="b"/>
          <a:lstStyle>
            <a:lvl1pPr algn="l">
              <a:defRPr sz="45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539089" y="3824768"/>
            <a:ext cx="7975073" cy="165576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86775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Sub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972000"/>
          </a:xfrm>
        </p:spPr>
        <p:txBody>
          <a:bodyPr tIns="72000" bIns="0"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2014539"/>
            <a:ext cx="7886700" cy="41624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anchor="b"/>
          <a:lstStyle/>
          <a:p>
            <a:fld id="{AB6C09D1-9D44-46E9-90D5-584F6311654E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628650" y="1341444"/>
            <a:ext cx="7886700" cy="630237"/>
          </a:xfr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4779287" y="6528900"/>
            <a:ext cx="3637668" cy="23336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779287" y="6351782"/>
            <a:ext cx="3637668" cy="226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/ topic OR Presenter's name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668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000" y="365125"/>
            <a:ext cx="7887600" cy="97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30001" y="5697793"/>
            <a:ext cx="7912100" cy="565429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noProof="0" dirty="0" err="1"/>
              <a:t>Bildunterschrift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anchor="b"/>
          <a:lstStyle/>
          <a:p>
            <a:fld id="{AB6C09D1-9D44-46E9-90D5-584F6311654E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30000" y="1425684"/>
            <a:ext cx="7924800" cy="4272104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4779287" y="6528900"/>
            <a:ext cx="3637668" cy="23336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779287" y="6351782"/>
            <a:ext cx="3637668" cy="226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/ topic OR Presenter's name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992867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4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und Inhalt - schwarz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341442"/>
            <a:ext cx="3886200" cy="48355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341442"/>
            <a:ext cx="3886200" cy="48355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 / topic OR Presenter's name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B6C09D1-9D44-46E9-90D5-584F6311654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052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 Weiß"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75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/ topic OR Presenter's name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687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 rosa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75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/ topic OR Presenter's name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993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 türkis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75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/ topic OR Presenter's name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7294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" y="6308725"/>
            <a:ext cx="9144000" cy="5492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972000"/>
          </a:xfrm>
          <a:prstGeom prst="rect">
            <a:avLst/>
          </a:prstGeom>
        </p:spPr>
        <p:txBody>
          <a:bodyPr vert="horz" lIns="0" tIns="72000" rIns="0" bIns="0" rtlCol="0" anchor="t">
            <a:normAutofit/>
          </a:bodyPr>
          <a:lstStyle/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337130"/>
            <a:ext cx="7886700" cy="483983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GB" noProof="0" dirty="0" err="1"/>
              <a:t>Formatvorlagen</a:t>
            </a:r>
            <a:r>
              <a:rPr lang="en-GB" noProof="0" dirty="0"/>
              <a:t> des </a:t>
            </a:r>
            <a:r>
              <a:rPr lang="en-GB" noProof="0" dirty="0" err="1"/>
              <a:t>Textmasters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79287" y="6528900"/>
            <a:ext cx="3637668" cy="23336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Organisational unit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779287" y="6351782"/>
            <a:ext cx="3637668" cy="226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title / topic OR Presenter's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15350" y="6434327"/>
            <a:ext cx="463716" cy="3140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AB6C09D1-9D44-46E9-90D5-584F6311654E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5" y="6434327"/>
            <a:ext cx="1369276" cy="314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538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6" r:id="rId2"/>
    <p:sldLayoutId id="2147483672" r:id="rId3"/>
    <p:sldLayoutId id="2147483661" r:id="rId4"/>
    <p:sldLayoutId id="2147483650" r:id="rId5"/>
    <p:sldLayoutId id="2147483677" r:id="rId6"/>
    <p:sldLayoutId id="2147483673" r:id="rId7"/>
    <p:sldLayoutId id="2147483664" r:id="rId8"/>
    <p:sldLayoutId id="2147483665" r:id="rId9"/>
    <p:sldLayoutId id="2147483652" r:id="rId10"/>
    <p:sldLayoutId id="2147483653" r:id="rId11"/>
    <p:sldLayoutId id="2147483660" r:id="rId12"/>
    <p:sldLayoutId id="2147483674" r:id="rId13"/>
    <p:sldLayoutId id="2147483675" r:id="rId14"/>
    <p:sldLayoutId id="2147483654" r:id="rId15"/>
    <p:sldLayoutId id="2147483655" r:id="rId16"/>
  </p:sldLayoutIdLst>
  <p:timing>
    <p:tnLst>
      <p:par>
        <p:cTn id="1" dur="indefinite" restart="never" nodeType="tmRoot"/>
      </p:par>
    </p:tnLst>
  </p:timing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97639" indent="-197639" algn="l" defTabSz="685783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84" indent="-209545" algn="l" defTabSz="685783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04823" indent="-197639" algn="l" defTabSz="685783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802461" indent="-197639" algn="l" defTabSz="685783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4pPr>
      <a:lvl5pPr marL="1010816" indent="-208355" algn="l" defTabSz="685783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0" userDrawn="1">
          <p15:clr>
            <a:srgbClr val="F26B43"/>
          </p15:clr>
        </p15:guide>
        <p15:guide id="2" pos="5363" userDrawn="1">
          <p15:clr>
            <a:srgbClr val="F26B43"/>
          </p15:clr>
        </p15:guide>
        <p15:guide id="3" orient="horz" pos="845" userDrawn="1">
          <p15:clr>
            <a:srgbClr val="F26B43"/>
          </p15:clr>
        </p15:guide>
        <p15:guide id="4" orient="horz" pos="4042" userDrawn="1">
          <p15:clr>
            <a:srgbClr val="F26B43"/>
          </p15:clr>
        </p15:guide>
        <p15:guide id="5" orient="horz" pos="4201" userDrawn="1">
          <p15:clr>
            <a:srgbClr val="F26B43"/>
          </p15:clr>
        </p15:guide>
        <p15:guide id="6" pos="299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microsoft.com/office/2007/relationships/hdphoto" Target="../media/hdphoto3.wdp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microsoft.com/office/2007/relationships/hdphoto" Target="../media/hdphoto1.wdp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19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257552" y="5607443"/>
            <a:ext cx="3214688" cy="393310"/>
          </a:xfrm>
        </p:spPr>
        <p:txBody>
          <a:bodyPr/>
          <a:lstStyle/>
          <a:p>
            <a:pPr algn="ctr"/>
            <a:r>
              <a:rPr lang="en-US" sz="750" dirty="0"/>
              <a:t>2nd Canterbury Conference on OCT 2017</a:t>
            </a:r>
            <a:br>
              <a:rPr lang="en-US" sz="750" dirty="0"/>
            </a:br>
            <a:r>
              <a:rPr lang="en-US" sz="750" dirty="0"/>
              <a:t>Session 3. OCT ANGIOGRAPHY, MICROSCOPY AND ENDOSCOPY</a:t>
            </a:r>
            <a:br>
              <a:rPr lang="en-US" sz="750" dirty="0"/>
            </a:br>
            <a:r>
              <a:rPr lang="en-GB" sz="750" dirty="0"/>
              <a:t>6.10.2017</a:t>
            </a:r>
            <a:endParaRPr lang="de-DE" sz="75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3250" y="2190422"/>
            <a:ext cx="5422104" cy="2014737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Schrödinger </a:t>
            </a:r>
            <a:r>
              <a:rPr lang="en-US" sz="3600" dirty="0" smtClean="0"/>
              <a:t>Fellowship</a:t>
            </a:r>
            <a:r>
              <a:rPr lang="en-US" sz="3600" dirty="0" smtClean="0"/>
              <a:t>: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 </a:t>
            </a:r>
            <a:br>
              <a:rPr lang="en-US" sz="3600" dirty="0" smtClean="0"/>
            </a:br>
            <a:r>
              <a:rPr lang="en-US" sz="3600" dirty="0" smtClean="0"/>
              <a:t>Non-invasive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ex-vivo/in-vivo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pre-clinical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tissue </a:t>
            </a:r>
            <a:r>
              <a:rPr lang="en-US" sz="3600" dirty="0"/>
              <a:t>analysis platform</a:t>
            </a:r>
            <a:endParaRPr lang="en-US" sz="3200" b="1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8423" y="5274811"/>
            <a:ext cx="3885929" cy="725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Untertitel 2"/>
          <p:cNvSpPr txBox="1">
            <a:spLocks/>
          </p:cNvSpPr>
          <p:nvPr/>
        </p:nvSpPr>
        <p:spPr>
          <a:xfrm>
            <a:off x="616746" y="6323671"/>
            <a:ext cx="7910513" cy="274046"/>
          </a:xfrm>
          <a:prstGeom prst="rect">
            <a:avLst/>
          </a:prstGeom>
        </p:spPr>
        <p:txBody>
          <a:bodyPr vert="horz" lIns="0" tIns="34290" rIns="68580" bIns="3429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>
                <a:solidFill>
                  <a:srgbClr val="111D4E"/>
                </a:solidFill>
              </a:rPr>
              <a:t>*antonia.lichtenegger@meduniwien.ac.at</a:t>
            </a:r>
            <a:endParaRPr lang="de-DE" sz="1600" dirty="0">
              <a:solidFill>
                <a:srgbClr val="111D4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995" t="2299" r="5096" b="4937"/>
          <a:stretch/>
        </p:blipFill>
        <p:spPr>
          <a:xfrm>
            <a:off x="6267450" y="370229"/>
            <a:ext cx="2259809" cy="31863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67450" y="3623453"/>
            <a:ext cx="22598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Nobel Prize-winning Austrian-Irish physicist </a:t>
            </a:r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Q</a:t>
            </a:r>
            <a:r>
              <a:rPr lang="en-US" sz="1600" dirty="0" smtClean="0">
                <a:solidFill>
                  <a:schemeClr val="bg1"/>
                </a:solidFill>
              </a:rPr>
              <a:t>uantum theory 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1887 –1961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6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z="1000" smtClean="0"/>
              <a:pPr/>
              <a:t>10</a:t>
            </a:fld>
            <a:endParaRPr lang="de-DE" sz="100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03250" y="368300"/>
            <a:ext cx="7912100" cy="787849"/>
          </a:xfrm>
          <a:prstGeom prst="rect">
            <a:avLst/>
          </a:prstGeom>
        </p:spPr>
        <p:txBody>
          <a:bodyPr vert="horz" lIns="0" tIns="7200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 smtClean="0"/>
              <a:t>Expected results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621239" y="1111980"/>
            <a:ext cx="406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en-US" b="1" dirty="0" smtClean="0">
                <a:solidFill>
                  <a:srgbClr val="000000"/>
                </a:solidFill>
              </a:rPr>
              <a:t>mprove </a:t>
            </a:r>
            <a:r>
              <a:rPr lang="en-US" b="1" dirty="0">
                <a:solidFill>
                  <a:srgbClr val="000000"/>
                </a:solidFill>
              </a:rPr>
              <a:t>and advance </a:t>
            </a:r>
            <a:r>
              <a:rPr lang="en-US" b="1" i="1" dirty="0">
                <a:solidFill>
                  <a:srgbClr val="000000"/>
                </a:solidFill>
              </a:rPr>
              <a:t>ex-vivo </a:t>
            </a:r>
            <a:r>
              <a:rPr lang="en-US" b="1" dirty="0">
                <a:solidFill>
                  <a:srgbClr val="000000"/>
                </a:solidFill>
              </a:rPr>
              <a:t>and </a:t>
            </a:r>
            <a:r>
              <a:rPr lang="en-US" b="1" i="1" dirty="0">
                <a:solidFill>
                  <a:srgbClr val="000000"/>
                </a:solidFill>
              </a:rPr>
              <a:t>in-vivo </a:t>
            </a:r>
            <a:r>
              <a:rPr lang="en-US" b="1" dirty="0">
                <a:solidFill>
                  <a:srgbClr val="000000"/>
                </a:solidFill>
              </a:rPr>
              <a:t>pre-clinical tissue </a:t>
            </a:r>
            <a:r>
              <a:rPr lang="en-US" b="1" dirty="0" smtClean="0">
                <a:solidFill>
                  <a:srgbClr val="000000"/>
                </a:solidFill>
              </a:rPr>
              <a:t>analysis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000000"/>
                </a:solidFill>
              </a:rPr>
              <a:t>Novel</a:t>
            </a:r>
            <a:r>
              <a:rPr lang="en-US" dirty="0">
                <a:solidFill>
                  <a:srgbClr val="000000"/>
                </a:solidFill>
              </a:rPr>
              <a:t>, fast, relatively inexpensive and highly advanced method for real-time, non-destructive tissue </a:t>
            </a:r>
            <a:r>
              <a:rPr lang="en-US" dirty="0" smtClean="0">
                <a:solidFill>
                  <a:srgbClr val="000000"/>
                </a:solidFill>
              </a:rPr>
              <a:t>imaging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 </a:t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000000"/>
                </a:solidFill>
              </a:rPr>
              <a:t>Facilitate </a:t>
            </a:r>
            <a:r>
              <a:rPr lang="en-US" b="1" dirty="0">
                <a:solidFill>
                  <a:srgbClr val="000000"/>
                </a:solidFill>
              </a:rPr>
              <a:t>investigations in three major pre-clinical scientific fields for cancer research, </a:t>
            </a:r>
            <a:r>
              <a:rPr lang="en-US" i="1" dirty="0">
                <a:solidFill>
                  <a:srgbClr val="000000"/>
                </a:solidFill>
              </a:rPr>
              <a:t>ex-vivo </a:t>
            </a:r>
            <a:r>
              <a:rPr lang="en-US" dirty="0">
                <a:solidFill>
                  <a:srgbClr val="000000"/>
                </a:solidFill>
              </a:rPr>
              <a:t>tissue analysis, </a:t>
            </a:r>
            <a:r>
              <a:rPr lang="en-US" i="1" dirty="0">
                <a:solidFill>
                  <a:srgbClr val="000000"/>
                </a:solidFill>
              </a:rPr>
              <a:t>in-vivo/in-vitro </a:t>
            </a:r>
            <a:r>
              <a:rPr lang="en-US" dirty="0">
                <a:solidFill>
                  <a:srgbClr val="000000"/>
                </a:solidFill>
              </a:rPr>
              <a:t>cell culture and animal model research. </a:t>
            </a:r>
            <a:endParaRPr lang="en-US" dirty="0"/>
          </a:p>
        </p:txBody>
      </p: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4619334" y="1562492"/>
            <a:ext cx="4392240" cy="4152653"/>
            <a:chOff x="3442760" y="700596"/>
            <a:chExt cx="4831646" cy="4568090"/>
          </a:xfrm>
        </p:grpSpPr>
        <p:sp>
          <p:nvSpPr>
            <p:cNvPr id="7" name="Freeform 6"/>
            <p:cNvSpPr/>
            <p:nvPr/>
          </p:nvSpPr>
          <p:spPr>
            <a:xfrm rot="5232673" flipH="1" flipV="1">
              <a:off x="6590318" y="1272137"/>
              <a:ext cx="291388" cy="565448"/>
            </a:xfrm>
            <a:custGeom>
              <a:avLst/>
              <a:gdLst>
                <a:gd name="connsiteX0" fmla="*/ 0 w 461555"/>
                <a:gd name="connsiteY0" fmla="*/ 0 h 53356"/>
                <a:gd name="connsiteX1" fmla="*/ 165463 w 461555"/>
                <a:gd name="connsiteY1" fmla="*/ 8709 h 53356"/>
                <a:gd name="connsiteX2" fmla="*/ 217715 w 461555"/>
                <a:gd name="connsiteY2" fmla="*/ 26126 h 53356"/>
                <a:gd name="connsiteX3" fmla="*/ 278675 w 461555"/>
                <a:gd name="connsiteY3" fmla="*/ 43543 h 53356"/>
                <a:gd name="connsiteX4" fmla="*/ 304800 w 461555"/>
                <a:gd name="connsiteY4" fmla="*/ 52252 h 53356"/>
                <a:gd name="connsiteX5" fmla="*/ 461555 w 461555"/>
                <a:gd name="connsiteY5" fmla="*/ 52252 h 5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555" h="53356">
                  <a:moveTo>
                    <a:pt x="0" y="0"/>
                  </a:moveTo>
                  <a:cubicBezTo>
                    <a:pt x="55154" y="2903"/>
                    <a:pt x="110626" y="2128"/>
                    <a:pt x="165463" y="8709"/>
                  </a:cubicBezTo>
                  <a:cubicBezTo>
                    <a:pt x="183692" y="10896"/>
                    <a:pt x="200298" y="20320"/>
                    <a:pt x="217715" y="26126"/>
                  </a:cubicBezTo>
                  <a:cubicBezTo>
                    <a:pt x="280367" y="47010"/>
                    <a:pt x="202112" y="21667"/>
                    <a:pt x="278675" y="43543"/>
                  </a:cubicBezTo>
                  <a:cubicBezTo>
                    <a:pt x="287501" y="46065"/>
                    <a:pt x="295631" y="51815"/>
                    <a:pt x="304800" y="52252"/>
                  </a:cubicBezTo>
                  <a:cubicBezTo>
                    <a:pt x="356993" y="54737"/>
                    <a:pt x="409303" y="52252"/>
                    <a:pt x="461555" y="52252"/>
                  </a:cubicBez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rot="5610499">
              <a:off x="6982863" y="1470552"/>
              <a:ext cx="333637" cy="58218"/>
            </a:xfrm>
            <a:custGeom>
              <a:avLst/>
              <a:gdLst>
                <a:gd name="connsiteX0" fmla="*/ 0 w 461555"/>
                <a:gd name="connsiteY0" fmla="*/ 0 h 53356"/>
                <a:gd name="connsiteX1" fmla="*/ 165463 w 461555"/>
                <a:gd name="connsiteY1" fmla="*/ 8709 h 53356"/>
                <a:gd name="connsiteX2" fmla="*/ 217715 w 461555"/>
                <a:gd name="connsiteY2" fmla="*/ 26126 h 53356"/>
                <a:gd name="connsiteX3" fmla="*/ 278675 w 461555"/>
                <a:gd name="connsiteY3" fmla="*/ 43543 h 53356"/>
                <a:gd name="connsiteX4" fmla="*/ 304800 w 461555"/>
                <a:gd name="connsiteY4" fmla="*/ 52252 h 53356"/>
                <a:gd name="connsiteX5" fmla="*/ 461555 w 461555"/>
                <a:gd name="connsiteY5" fmla="*/ 52252 h 5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555" h="53356">
                  <a:moveTo>
                    <a:pt x="0" y="0"/>
                  </a:moveTo>
                  <a:cubicBezTo>
                    <a:pt x="55154" y="2903"/>
                    <a:pt x="110626" y="2128"/>
                    <a:pt x="165463" y="8709"/>
                  </a:cubicBezTo>
                  <a:cubicBezTo>
                    <a:pt x="183692" y="10896"/>
                    <a:pt x="200298" y="20320"/>
                    <a:pt x="217715" y="26126"/>
                  </a:cubicBezTo>
                  <a:cubicBezTo>
                    <a:pt x="280367" y="47010"/>
                    <a:pt x="202112" y="21667"/>
                    <a:pt x="278675" y="43543"/>
                  </a:cubicBezTo>
                  <a:cubicBezTo>
                    <a:pt x="287501" y="46065"/>
                    <a:pt x="295631" y="51815"/>
                    <a:pt x="304800" y="52252"/>
                  </a:cubicBezTo>
                  <a:cubicBezTo>
                    <a:pt x="356993" y="54737"/>
                    <a:pt x="409303" y="52252"/>
                    <a:pt x="461555" y="52252"/>
                  </a:cubicBez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367327" flipH="1">
              <a:off x="6511909" y="1328709"/>
              <a:ext cx="364410" cy="531063"/>
            </a:xfrm>
            <a:custGeom>
              <a:avLst/>
              <a:gdLst>
                <a:gd name="connsiteX0" fmla="*/ 0 w 461555"/>
                <a:gd name="connsiteY0" fmla="*/ 0 h 53356"/>
                <a:gd name="connsiteX1" fmla="*/ 165463 w 461555"/>
                <a:gd name="connsiteY1" fmla="*/ 8709 h 53356"/>
                <a:gd name="connsiteX2" fmla="*/ 217715 w 461555"/>
                <a:gd name="connsiteY2" fmla="*/ 26126 h 53356"/>
                <a:gd name="connsiteX3" fmla="*/ 278675 w 461555"/>
                <a:gd name="connsiteY3" fmla="*/ 43543 h 53356"/>
                <a:gd name="connsiteX4" fmla="*/ 304800 w 461555"/>
                <a:gd name="connsiteY4" fmla="*/ 52252 h 53356"/>
                <a:gd name="connsiteX5" fmla="*/ 461555 w 461555"/>
                <a:gd name="connsiteY5" fmla="*/ 52252 h 5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555" h="53356">
                  <a:moveTo>
                    <a:pt x="0" y="0"/>
                  </a:moveTo>
                  <a:cubicBezTo>
                    <a:pt x="55154" y="2903"/>
                    <a:pt x="110626" y="2128"/>
                    <a:pt x="165463" y="8709"/>
                  </a:cubicBezTo>
                  <a:cubicBezTo>
                    <a:pt x="183692" y="10896"/>
                    <a:pt x="200298" y="20320"/>
                    <a:pt x="217715" y="26126"/>
                  </a:cubicBezTo>
                  <a:cubicBezTo>
                    <a:pt x="280367" y="47010"/>
                    <a:pt x="202112" y="21667"/>
                    <a:pt x="278675" y="43543"/>
                  </a:cubicBezTo>
                  <a:cubicBezTo>
                    <a:pt x="287501" y="46065"/>
                    <a:pt x="295631" y="51815"/>
                    <a:pt x="304800" y="52252"/>
                  </a:cubicBezTo>
                  <a:cubicBezTo>
                    <a:pt x="356993" y="54737"/>
                    <a:pt x="409303" y="52252"/>
                    <a:pt x="461555" y="52252"/>
                  </a:cubicBez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6547296" y="2750934"/>
              <a:ext cx="278674" cy="0"/>
            </a:xfrm>
            <a:custGeom>
              <a:avLst/>
              <a:gdLst>
                <a:gd name="connsiteX0" fmla="*/ 0 w 278674"/>
                <a:gd name="connsiteY0" fmla="*/ 0 h 0"/>
                <a:gd name="connsiteX1" fmla="*/ 278674 w 27867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674">
                  <a:moveTo>
                    <a:pt x="0" y="0"/>
                  </a:moveTo>
                  <a:lnTo>
                    <a:pt x="278674" y="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 rot="5400000">
              <a:off x="6432734" y="2719145"/>
              <a:ext cx="360167" cy="542054"/>
            </a:xfrm>
            <a:prstGeom prst="roundRect">
              <a:avLst/>
            </a:prstGeom>
            <a:gradFill flip="none" rotWithShape="1">
              <a:gsLst>
                <a:gs pos="0">
                  <a:srgbClr val="F4C756"/>
                </a:gs>
                <a:gs pos="100000">
                  <a:srgbClr val="EB9413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 flipV="1">
              <a:off x="6226281" y="1324712"/>
              <a:ext cx="80624" cy="372273"/>
            </a:xfrm>
            <a:custGeom>
              <a:avLst/>
              <a:gdLst>
                <a:gd name="connsiteX0" fmla="*/ 0 w 8709"/>
                <a:gd name="connsiteY0" fmla="*/ 478972 h 478972"/>
                <a:gd name="connsiteX1" fmla="*/ 8709 w 8709"/>
                <a:gd name="connsiteY1" fmla="*/ 269966 h 478972"/>
                <a:gd name="connsiteX2" fmla="*/ 0 w 8709"/>
                <a:gd name="connsiteY2" fmla="*/ 0 h 478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09" h="478972">
                  <a:moveTo>
                    <a:pt x="0" y="478972"/>
                  </a:moveTo>
                  <a:cubicBezTo>
                    <a:pt x="2903" y="409303"/>
                    <a:pt x="8709" y="339695"/>
                    <a:pt x="8709" y="269966"/>
                  </a:cubicBezTo>
                  <a:cubicBezTo>
                    <a:pt x="8709" y="179931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751506" y="805281"/>
              <a:ext cx="1812488" cy="1876134"/>
              <a:chOff x="3422791" y="754313"/>
              <a:chExt cx="1996528" cy="21359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2791" y="754313"/>
                <a:ext cx="1996528" cy="2135958"/>
              </a:xfrm>
              <a:prstGeom prst="rect">
                <a:avLst/>
              </a:prstGeom>
              <a:effectLst/>
            </p:spPr>
          </p:pic>
          <p:sp>
            <p:nvSpPr>
              <p:cNvPr id="15" name="Rectangle 60"/>
              <p:cNvSpPr/>
              <p:nvPr/>
            </p:nvSpPr>
            <p:spPr>
              <a:xfrm>
                <a:off x="3561471" y="881474"/>
                <a:ext cx="632802" cy="881338"/>
              </a:xfrm>
              <a:custGeom>
                <a:avLst/>
                <a:gdLst>
                  <a:gd name="connsiteX0" fmla="*/ 0 w 1113219"/>
                  <a:gd name="connsiteY0" fmla="*/ 0 h 758789"/>
                  <a:gd name="connsiteX1" fmla="*/ 1113219 w 1113219"/>
                  <a:gd name="connsiteY1" fmla="*/ 0 h 758789"/>
                  <a:gd name="connsiteX2" fmla="*/ 1113219 w 1113219"/>
                  <a:gd name="connsiteY2" fmla="*/ 758789 h 758789"/>
                  <a:gd name="connsiteX3" fmla="*/ 0 w 1113219"/>
                  <a:gd name="connsiteY3" fmla="*/ 758789 h 758789"/>
                  <a:gd name="connsiteX4" fmla="*/ 0 w 1113219"/>
                  <a:gd name="connsiteY4" fmla="*/ 0 h 758789"/>
                  <a:gd name="connsiteX0" fmla="*/ 0 w 1160353"/>
                  <a:gd name="connsiteY0" fmla="*/ 0 h 758789"/>
                  <a:gd name="connsiteX1" fmla="*/ 1160353 w 1160353"/>
                  <a:gd name="connsiteY1" fmla="*/ 56561 h 758789"/>
                  <a:gd name="connsiteX2" fmla="*/ 1113219 w 1160353"/>
                  <a:gd name="connsiteY2" fmla="*/ 758789 h 758789"/>
                  <a:gd name="connsiteX3" fmla="*/ 0 w 1160353"/>
                  <a:gd name="connsiteY3" fmla="*/ 758789 h 758789"/>
                  <a:gd name="connsiteX4" fmla="*/ 0 w 1160353"/>
                  <a:gd name="connsiteY4" fmla="*/ 0 h 758789"/>
                  <a:gd name="connsiteX0" fmla="*/ 0 w 1160353"/>
                  <a:gd name="connsiteY0" fmla="*/ 0 h 834204"/>
                  <a:gd name="connsiteX1" fmla="*/ 1160353 w 1160353"/>
                  <a:gd name="connsiteY1" fmla="*/ 56561 h 834204"/>
                  <a:gd name="connsiteX2" fmla="*/ 1113219 w 1160353"/>
                  <a:gd name="connsiteY2" fmla="*/ 758789 h 834204"/>
                  <a:gd name="connsiteX3" fmla="*/ 0 w 1160353"/>
                  <a:gd name="connsiteY3" fmla="*/ 834204 h 834204"/>
                  <a:gd name="connsiteX4" fmla="*/ 0 w 1160353"/>
                  <a:gd name="connsiteY4" fmla="*/ 0 h 834204"/>
                  <a:gd name="connsiteX0" fmla="*/ 0 w 1160353"/>
                  <a:gd name="connsiteY0" fmla="*/ 0 h 834204"/>
                  <a:gd name="connsiteX1" fmla="*/ 1160353 w 1160353"/>
                  <a:gd name="connsiteY1" fmla="*/ 56561 h 834204"/>
                  <a:gd name="connsiteX2" fmla="*/ 1150926 w 1160353"/>
                  <a:gd name="connsiteY2" fmla="*/ 758789 h 834204"/>
                  <a:gd name="connsiteX3" fmla="*/ 0 w 1160353"/>
                  <a:gd name="connsiteY3" fmla="*/ 834204 h 834204"/>
                  <a:gd name="connsiteX4" fmla="*/ 0 w 1160353"/>
                  <a:gd name="connsiteY4" fmla="*/ 0 h 834204"/>
                  <a:gd name="connsiteX0" fmla="*/ 0 w 1235768"/>
                  <a:gd name="connsiteY0" fmla="*/ 0 h 937899"/>
                  <a:gd name="connsiteX1" fmla="*/ 1235768 w 1235768"/>
                  <a:gd name="connsiteY1" fmla="*/ 160256 h 937899"/>
                  <a:gd name="connsiteX2" fmla="*/ 1226341 w 1235768"/>
                  <a:gd name="connsiteY2" fmla="*/ 862484 h 937899"/>
                  <a:gd name="connsiteX3" fmla="*/ 75415 w 1235768"/>
                  <a:gd name="connsiteY3" fmla="*/ 937899 h 937899"/>
                  <a:gd name="connsiteX4" fmla="*/ 0 w 1235768"/>
                  <a:gd name="connsiteY4" fmla="*/ 0 h 937899"/>
                  <a:gd name="connsiteX0" fmla="*/ 0 w 1160353"/>
                  <a:gd name="connsiteY0" fmla="*/ 0 h 871912"/>
                  <a:gd name="connsiteX1" fmla="*/ 1160353 w 1160353"/>
                  <a:gd name="connsiteY1" fmla="*/ 94269 h 871912"/>
                  <a:gd name="connsiteX2" fmla="*/ 1150926 w 1160353"/>
                  <a:gd name="connsiteY2" fmla="*/ 796497 h 871912"/>
                  <a:gd name="connsiteX3" fmla="*/ 0 w 1160353"/>
                  <a:gd name="connsiteY3" fmla="*/ 871912 h 871912"/>
                  <a:gd name="connsiteX4" fmla="*/ 0 w 1160353"/>
                  <a:gd name="connsiteY4" fmla="*/ 0 h 871912"/>
                  <a:gd name="connsiteX0" fmla="*/ 0 w 1160353"/>
                  <a:gd name="connsiteY0" fmla="*/ 0 h 871912"/>
                  <a:gd name="connsiteX1" fmla="*/ 1160353 w 1160353"/>
                  <a:gd name="connsiteY1" fmla="*/ 47639 h 871912"/>
                  <a:gd name="connsiteX2" fmla="*/ 1150926 w 1160353"/>
                  <a:gd name="connsiteY2" fmla="*/ 796497 h 871912"/>
                  <a:gd name="connsiteX3" fmla="*/ 0 w 1160353"/>
                  <a:gd name="connsiteY3" fmla="*/ 871912 h 871912"/>
                  <a:gd name="connsiteX4" fmla="*/ 0 w 1160353"/>
                  <a:gd name="connsiteY4" fmla="*/ 0 h 871912"/>
                  <a:gd name="connsiteX0" fmla="*/ 0 w 1168331"/>
                  <a:gd name="connsiteY0" fmla="*/ 0 h 871912"/>
                  <a:gd name="connsiteX1" fmla="*/ 1160353 w 1168331"/>
                  <a:gd name="connsiteY1" fmla="*/ 47639 h 871912"/>
                  <a:gd name="connsiteX2" fmla="*/ 1168331 w 1168331"/>
                  <a:gd name="connsiteY2" fmla="*/ 824475 h 871912"/>
                  <a:gd name="connsiteX3" fmla="*/ 0 w 1168331"/>
                  <a:gd name="connsiteY3" fmla="*/ 871912 h 871912"/>
                  <a:gd name="connsiteX4" fmla="*/ 0 w 1168331"/>
                  <a:gd name="connsiteY4" fmla="*/ 0 h 87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8331" h="871912">
                    <a:moveTo>
                      <a:pt x="0" y="0"/>
                    </a:moveTo>
                    <a:lnTo>
                      <a:pt x="1160353" y="47639"/>
                    </a:lnTo>
                    <a:cubicBezTo>
                      <a:pt x="1163012" y="306584"/>
                      <a:pt x="1165672" y="565530"/>
                      <a:pt x="1168331" y="824475"/>
                    </a:cubicBezTo>
                    <a:lnTo>
                      <a:pt x="0" y="8719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60"/>
              <p:cNvSpPr/>
              <p:nvPr/>
            </p:nvSpPr>
            <p:spPr>
              <a:xfrm>
                <a:off x="4242935" y="928608"/>
                <a:ext cx="473821" cy="786161"/>
              </a:xfrm>
              <a:custGeom>
                <a:avLst/>
                <a:gdLst>
                  <a:gd name="connsiteX0" fmla="*/ 0 w 1113219"/>
                  <a:gd name="connsiteY0" fmla="*/ 0 h 758789"/>
                  <a:gd name="connsiteX1" fmla="*/ 1113219 w 1113219"/>
                  <a:gd name="connsiteY1" fmla="*/ 0 h 758789"/>
                  <a:gd name="connsiteX2" fmla="*/ 1113219 w 1113219"/>
                  <a:gd name="connsiteY2" fmla="*/ 758789 h 758789"/>
                  <a:gd name="connsiteX3" fmla="*/ 0 w 1113219"/>
                  <a:gd name="connsiteY3" fmla="*/ 758789 h 758789"/>
                  <a:gd name="connsiteX4" fmla="*/ 0 w 1113219"/>
                  <a:gd name="connsiteY4" fmla="*/ 0 h 758789"/>
                  <a:gd name="connsiteX0" fmla="*/ 0 w 1160353"/>
                  <a:gd name="connsiteY0" fmla="*/ 0 h 758789"/>
                  <a:gd name="connsiteX1" fmla="*/ 1160353 w 1160353"/>
                  <a:gd name="connsiteY1" fmla="*/ 56561 h 758789"/>
                  <a:gd name="connsiteX2" fmla="*/ 1113219 w 1160353"/>
                  <a:gd name="connsiteY2" fmla="*/ 758789 h 758789"/>
                  <a:gd name="connsiteX3" fmla="*/ 0 w 1160353"/>
                  <a:gd name="connsiteY3" fmla="*/ 758789 h 758789"/>
                  <a:gd name="connsiteX4" fmla="*/ 0 w 1160353"/>
                  <a:gd name="connsiteY4" fmla="*/ 0 h 758789"/>
                  <a:gd name="connsiteX0" fmla="*/ 0 w 1160353"/>
                  <a:gd name="connsiteY0" fmla="*/ 0 h 834204"/>
                  <a:gd name="connsiteX1" fmla="*/ 1160353 w 1160353"/>
                  <a:gd name="connsiteY1" fmla="*/ 56561 h 834204"/>
                  <a:gd name="connsiteX2" fmla="*/ 1113219 w 1160353"/>
                  <a:gd name="connsiteY2" fmla="*/ 758789 h 834204"/>
                  <a:gd name="connsiteX3" fmla="*/ 0 w 1160353"/>
                  <a:gd name="connsiteY3" fmla="*/ 834204 h 834204"/>
                  <a:gd name="connsiteX4" fmla="*/ 0 w 1160353"/>
                  <a:gd name="connsiteY4" fmla="*/ 0 h 834204"/>
                  <a:gd name="connsiteX0" fmla="*/ 0 w 1160353"/>
                  <a:gd name="connsiteY0" fmla="*/ 0 h 834204"/>
                  <a:gd name="connsiteX1" fmla="*/ 1160353 w 1160353"/>
                  <a:gd name="connsiteY1" fmla="*/ 56561 h 834204"/>
                  <a:gd name="connsiteX2" fmla="*/ 1150926 w 1160353"/>
                  <a:gd name="connsiteY2" fmla="*/ 758789 h 834204"/>
                  <a:gd name="connsiteX3" fmla="*/ 0 w 1160353"/>
                  <a:gd name="connsiteY3" fmla="*/ 834204 h 834204"/>
                  <a:gd name="connsiteX4" fmla="*/ 0 w 1160353"/>
                  <a:gd name="connsiteY4" fmla="*/ 0 h 834204"/>
                  <a:gd name="connsiteX0" fmla="*/ 0 w 1235768"/>
                  <a:gd name="connsiteY0" fmla="*/ 0 h 937899"/>
                  <a:gd name="connsiteX1" fmla="*/ 1235768 w 1235768"/>
                  <a:gd name="connsiteY1" fmla="*/ 160256 h 937899"/>
                  <a:gd name="connsiteX2" fmla="*/ 1226341 w 1235768"/>
                  <a:gd name="connsiteY2" fmla="*/ 862484 h 937899"/>
                  <a:gd name="connsiteX3" fmla="*/ 75415 w 1235768"/>
                  <a:gd name="connsiteY3" fmla="*/ 937899 h 937899"/>
                  <a:gd name="connsiteX4" fmla="*/ 0 w 1235768"/>
                  <a:gd name="connsiteY4" fmla="*/ 0 h 937899"/>
                  <a:gd name="connsiteX0" fmla="*/ 0 w 1160353"/>
                  <a:gd name="connsiteY0" fmla="*/ 0 h 871912"/>
                  <a:gd name="connsiteX1" fmla="*/ 1160353 w 1160353"/>
                  <a:gd name="connsiteY1" fmla="*/ 94269 h 871912"/>
                  <a:gd name="connsiteX2" fmla="*/ 1150926 w 1160353"/>
                  <a:gd name="connsiteY2" fmla="*/ 796497 h 871912"/>
                  <a:gd name="connsiteX3" fmla="*/ 0 w 1160353"/>
                  <a:gd name="connsiteY3" fmla="*/ 871912 h 871912"/>
                  <a:gd name="connsiteX4" fmla="*/ 0 w 1160353"/>
                  <a:gd name="connsiteY4" fmla="*/ 0 h 871912"/>
                  <a:gd name="connsiteX0" fmla="*/ 0 w 1160353"/>
                  <a:gd name="connsiteY0" fmla="*/ 0 h 871912"/>
                  <a:gd name="connsiteX1" fmla="*/ 1160353 w 1160353"/>
                  <a:gd name="connsiteY1" fmla="*/ 47639 h 871912"/>
                  <a:gd name="connsiteX2" fmla="*/ 1150926 w 1160353"/>
                  <a:gd name="connsiteY2" fmla="*/ 796497 h 871912"/>
                  <a:gd name="connsiteX3" fmla="*/ 0 w 1160353"/>
                  <a:gd name="connsiteY3" fmla="*/ 871912 h 871912"/>
                  <a:gd name="connsiteX4" fmla="*/ 0 w 1160353"/>
                  <a:gd name="connsiteY4" fmla="*/ 0 h 871912"/>
                  <a:gd name="connsiteX0" fmla="*/ 0 w 1168331"/>
                  <a:gd name="connsiteY0" fmla="*/ 0 h 871912"/>
                  <a:gd name="connsiteX1" fmla="*/ 1160353 w 1168331"/>
                  <a:gd name="connsiteY1" fmla="*/ 47639 h 871912"/>
                  <a:gd name="connsiteX2" fmla="*/ 1168331 w 1168331"/>
                  <a:gd name="connsiteY2" fmla="*/ 824475 h 871912"/>
                  <a:gd name="connsiteX3" fmla="*/ 0 w 1168331"/>
                  <a:gd name="connsiteY3" fmla="*/ 871912 h 871912"/>
                  <a:gd name="connsiteX4" fmla="*/ 0 w 1168331"/>
                  <a:gd name="connsiteY4" fmla="*/ 0 h 871912"/>
                  <a:gd name="connsiteX0" fmla="*/ 0 w 1168331"/>
                  <a:gd name="connsiteY0" fmla="*/ 0 h 871912"/>
                  <a:gd name="connsiteX1" fmla="*/ 1136144 w 1168331"/>
                  <a:gd name="connsiteY1" fmla="*/ 96957 h 871912"/>
                  <a:gd name="connsiteX2" fmla="*/ 1168331 w 1168331"/>
                  <a:gd name="connsiteY2" fmla="*/ 824475 h 871912"/>
                  <a:gd name="connsiteX3" fmla="*/ 0 w 1168331"/>
                  <a:gd name="connsiteY3" fmla="*/ 871912 h 871912"/>
                  <a:gd name="connsiteX4" fmla="*/ 0 w 1168331"/>
                  <a:gd name="connsiteY4" fmla="*/ 0 h 871912"/>
                  <a:gd name="connsiteX0" fmla="*/ 24208 w 1168331"/>
                  <a:gd name="connsiteY0" fmla="*/ 0 h 822594"/>
                  <a:gd name="connsiteX1" fmla="*/ 1136144 w 1168331"/>
                  <a:gd name="connsiteY1" fmla="*/ 47639 h 822594"/>
                  <a:gd name="connsiteX2" fmla="*/ 1168331 w 1168331"/>
                  <a:gd name="connsiteY2" fmla="*/ 775157 h 822594"/>
                  <a:gd name="connsiteX3" fmla="*/ 0 w 1168331"/>
                  <a:gd name="connsiteY3" fmla="*/ 822594 h 822594"/>
                  <a:gd name="connsiteX4" fmla="*/ 24208 w 1168331"/>
                  <a:gd name="connsiteY4" fmla="*/ 0 h 822594"/>
                  <a:gd name="connsiteX0" fmla="*/ 24208 w 1168331"/>
                  <a:gd name="connsiteY0" fmla="*/ 0 h 822594"/>
                  <a:gd name="connsiteX1" fmla="*/ 1136144 w 1168331"/>
                  <a:gd name="connsiteY1" fmla="*/ 47639 h 822594"/>
                  <a:gd name="connsiteX2" fmla="*/ 1168331 w 1168331"/>
                  <a:gd name="connsiteY2" fmla="*/ 755430 h 822594"/>
                  <a:gd name="connsiteX3" fmla="*/ 0 w 1168331"/>
                  <a:gd name="connsiteY3" fmla="*/ 822594 h 822594"/>
                  <a:gd name="connsiteX4" fmla="*/ 24208 w 1168331"/>
                  <a:gd name="connsiteY4" fmla="*/ 0 h 822594"/>
                  <a:gd name="connsiteX0" fmla="*/ 24208 w 1208876"/>
                  <a:gd name="connsiteY0" fmla="*/ 0 h 822594"/>
                  <a:gd name="connsiteX1" fmla="*/ 1208766 w 1208876"/>
                  <a:gd name="connsiteY1" fmla="*/ 37775 h 822594"/>
                  <a:gd name="connsiteX2" fmla="*/ 1168331 w 1208876"/>
                  <a:gd name="connsiteY2" fmla="*/ 755430 h 822594"/>
                  <a:gd name="connsiteX3" fmla="*/ 0 w 1208876"/>
                  <a:gd name="connsiteY3" fmla="*/ 822594 h 822594"/>
                  <a:gd name="connsiteX4" fmla="*/ 24208 w 1208876"/>
                  <a:gd name="connsiteY4" fmla="*/ 0 h 822594"/>
                  <a:gd name="connsiteX0" fmla="*/ 24208 w 1216747"/>
                  <a:gd name="connsiteY0" fmla="*/ 0 h 822594"/>
                  <a:gd name="connsiteX1" fmla="*/ 1208766 w 1216747"/>
                  <a:gd name="connsiteY1" fmla="*/ 37775 h 822594"/>
                  <a:gd name="connsiteX2" fmla="*/ 1216747 w 1216747"/>
                  <a:gd name="connsiteY2" fmla="*/ 765294 h 822594"/>
                  <a:gd name="connsiteX3" fmla="*/ 0 w 1216747"/>
                  <a:gd name="connsiteY3" fmla="*/ 822594 h 822594"/>
                  <a:gd name="connsiteX4" fmla="*/ 24208 w 1216747"/>
                  <a:gd name="connsiteY4" fmla="*/ 0 h 822594"/>
                  <a:gd name="connsiteX0" fmla="*/ 24208 w 1216747"/>
                  <a:gd name="connsiteY0" fmla="*/ 0 h 822594"/>
                  <a:gd name="connsiteX1" fmla="*/ 1208766 w 1216747"/>
                  <a:gd name="connsiteY1" fmla="*/ 37775 h 822594"/>
                  <a:gd name="connsiteX2" fmla="*/ 1216747 w 1216747"/>
                  <a:gd name="connsiteY2" fmla="*/ 765294 h 822594"/>
                  <a:gd name="connsiteX3" fmla="*/ 0 w 1216747"/>
                  <a:gd name="connsiteY3" fmla="*/ 822594 h 822594"/>
                  <a:gd name="connsiteX4" fmla="*/ 24208 w 1216747"/>
                  <a:gd name="connsiteY4" fmla="*/ 0 h 822594"/>
                  <a:gd name="connsiteX0" fmla="*/ 24208 w 1216747"/>
                  <a:gd name="connsiteY0" fmla="*/ 0 h 822594"/>
                  <a:gd name="connsiteX1" fmla="*/ 1208766 w 1216747"/>
                  <a:gd name="connsiteY1" fmla="*/ 37775 h 822594"/>
                  <a:gd name="connsiteX2" fmla="*/ 1216747 w 1216747"/>
                  <a:gd name="connsiteY2" fmla="*/ 794885 h 822594"/>
                  <a:gd name="connsiteX3" fmla="*/ 0 w 1216747"/>
                  <a:gd name="connsiteY3" fmla="*/ 822594 h 822594"/>
                  <a:gd name="connsiteX4" fmla="*/ 24208 w 1216747"/>
                  <a:gd name="connsiteY4" fmla="*/ 0 h 822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747" h="822594">
                    <a:moveTo>
                      <a:pt x="24208" y="0"/>
                    </a:moveTo>
                    <a:lnTo>
                      <a:pt x="1208766" y="37775"/>
                    </a:lnTo>
                    <a:cubicBezTo>
                      <a:pt x="1211425" y="296720"/>
                      <a:pt x="1214088" y="535940"/>
                      <a:pt x="1216747" y="794885"/>
                    </a:cubicBezTo>
                    <a:lnTo>
                      <a:pt x="0" y="822594"/>
                    </a:lnTo>
                    <a:lnTo>
                      <a:pt x="2420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3677224" y="1061445"/>
                <a:ext cx="265973" cy="254524"/>
              </a:xfrm>
              <a:custGeom>
                <a:avLst/>
                <a:gdLst>
                  <a:gd name="connsiteX0" fmla="*/ 115144 w 265973"/>
                  <a:gd name="connsiteY0" fmla="*/ 0 h 254524"/>
                  <a:gd name="connsiteX1" fmla="*/ 68010 w 265973"/>
                  <a:gd name="connsiteY1" fmla="*/ 18854 h 254524"/>
                  <a:gd name="connsiteX2" fmla="*/ 39730 w 265973"/>
                  <a:gd name="connsiteY2" fmla="*/ 28280 h 254524"/>
                  <a:gd name="connsiteX3" fmla="*/ 11449 w 265973"/>
                  <a:gd name="connsiteY3" fmla="*/ 47134 h 254524"/>
                  <a:gd name="connsiteX4" fmla="*/ 11449 w 265973"/>
                  <a:gd name="connsiteY4" fmla="*/ 188536 h 254524"/>
                  <a:gd name="connsiteX5" fmla="*/ 20876 w 265973"/>
                  <a:gd name="connsiteY5" fmla="*/ 226243 h 254524"/>
                  <a:gd name="connsiteX6" fmla="*/ 49156 w 265973"/>
                  <a:gd name="connsiteY6" fmla="*/ 254524 h 254524"/>
                  <a:gd name="connsiteX7" fmla="*/ 218839 w 265973"/>
                  <a:gd name="connsiteY7" fmla="*/ 245097 h 254524"/>
                  <a:gd name="connsiteX8" fmla="*/ 247119 w 265973"/>
                  <a:gd name="connsiteY8" fmla="*/ 226243 h 254524"/>
                  <a:gd name="connsiteX9" fmla="*/ 265973 w 265973"/>
                  <a:gd name="connsiteY9" fmla="*/ 169682 h 254524"/>
                  <a:gd name="connsiteX10" fmla="*/ 256546 w 265973"/>
                  <a:gd name="connsiteY10" fmla="*/ 65988 h 254524"/>
                  <a:gd name="connsiteX11" fmla="*/ 247119 w 265973"/>
                  <a:gd name="connsiteY11" fmla="*/ 37707 h 254524"/>
                  <a:gd name="connsiteX12" fmla="*/ 162278 w 265973"/>
                  <a:gd name="connsiteY12" fmla="*/ 0 h 254524"/>
                  <a:gd name="connsiteX13" fmla="*/ 115144 w 265973"/>
                  <a:gd name="connsiteY13" fmla="*/ 0 h 25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5973" h="254524">
                    <a:moveTo>
                      <a:pt x="115144" y="0"/>
                    </a:moveTo>
                    <a:cubicBezTo>
                      <a:pt x="99433" y="6285"/>
                      <a:pt x="83854" y="12912"/>
                      <a:pt x="68010" y="18854"/>
                    </a:cubicBezTo>
                    <a:cubicBezTo>
                      <a:pt x="58706" y="22343"/>
                      <a:pt x="48618" y="23836"/>
                      <a:pt x="39730" y="28280"/>
                    </a:cubicBezTo>
                    <a:cubicBezTo>
                      <a:pt x="29596" y="33347"/>
                      <a:pt x="20876" y="40849"/>
                      <a:pt x="11449" y="47134"/>
                    </a:cubicBezTo>
                    <a:cubicBezTo>
                      <a:pt x="-5192" y="113695"/>
                      <a:pt x="-2377" y="84842"/>
                      <a:pt x="11449" y="188536"/>
                    </a:cubicBezTo>
                    <a:cubicBezTo>
                      <a:pt x="13161" y="201378"/>
                      <a:pt x="14448" y="214994"/>
                      <a:pt x="20876" y="226243"/>
                    </a:cubicBezTo>
                    <a:cubicBezTo>
                      <a:pt x="27490" y="237818"/>
                      <a:pt x="39729" y="245097"/>
                      <a:pt x="49156" y="254524"/>
                    </a:cubicBezTo>
                    <a:cubicBezTo>
                      <a:pt x="105717" y="251382"/>
                      <a:pt x="162760" y="253108"/>
                      <a:pt x="218839" y="245097"/>
                    </a:cubicBezTo>
                    <a:cubicBezTo>
                      <a:pt x="230055" y="243495"/>
                      <a:pt x="241114" y="235850"/>
                      <a:pt x="247119" y="226243"/>
                    </a:cubicBezTo>
                    <a:cubicBezTo>
                      <a:pt x="257652" y="209390"/>
                      <a:pt x="265973" y="169682"/>
                      <a:pt x="265973" y="169682"/>
                    </a:cubicBezTo>
                    <a:cubicBezTo>
                      <a:pt x="262831" y="135117"/>
                      <a:pt x="261454" y="100346"/>
                      <a:pt x="256546" y="65988"/>
                    </a:cubicBezTo>
                    <a:cubicBezTo>
                      <a:pt x="255141" y="56151"/>
                      <a:pt x="253327" y="45466"/>
                      <a:pt x="247119" y="37707"/>
                    </a:cubicBezTo>
                    <a:cubicBezTo>
                      <a:pt x="230823" y="17337"/>
                      <a:pt x="179558" y="5760"/>
                      <a:pt x="162278" y="0"/>
                    </a:cubicBezTo>
                    <a:lnTo>
                      <a:pt x="115144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746835" y="1096072"/>
                <a:ext cx="103503" cy="13666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3829624" y="1213845"/>
                <a:ext cx="265973" cy="254524"/>
              </a:xfrm>
              <a:custGeom>
                <a:avLst/>
                <a:gdLst>
                  <a:gd name="connsiteX0" fmla="*/ 115144 w 265973"/>
                  <a:gd name="connsiteY0" fmla="*/ 0 h 254524"/>
                  <a:gd name="connsiteX1" fmla="*/ 68010 w 265973"/>
                  <a:gd name="connsiteY1" fmla="*/ 18854 h 254524"/>
                  <a:gd name="connsiteX2" fmla="*/ 39730 w 265973"/>
                  <a:gd name="connsiteY2" fmla="*/ 28280 h 254524"/>
                  <a:gd name="connsiteX3" fmla="*/ 11449 w 265973"/>
                  <a:gd name="connsiteY3" fmla="*/ 47134 h 254524"/>
                  <a:gd name="connsiteX4" fmla="*/ 11449 w 265973"/>
                  <a:gd name="connsiteY4" fmla="*/ 188536 h 254524"/>
                  <a:gd name="connsiteX5" fmla="*/ 20876 w 265973"/>
                  <a:gd name="connsiteY5" fmla="*/ 226243 h 254524"/>
                  <a:gd name="connsiteX6" fmla="*/ 49156 w 265973"/>
                  <a:gd name="connsiteY6" fmla="*/ 254524 h 254524"/>
                  <a:gd name="connsiteX7" fmla="*/ 218839 w 265973"/>
                  <a:gd name="connsiteY7" fmla="*/ 245097 h 254524"/>
                  <a:gd name="connsiteX8" fmla="*/ 247119 w 265973"/>
                  <a:gd name="connsiteY8" fmla="*/ 226243 h 254524"/>
                  <a:gd name="connsiteX9" fmla="*/ 265973 w 265973"/>
                  <a:gd name="connsiteY9" fmla="*/ 169682 h 254524"/>
                  <a:gd name="connsiteX10" fmla="*/ 256546 w 265973"/>
                  <a:gd name="connsiteY10" fmla="*/ 65988 h 254524"/>
                  <a:gd name="connsiteX11" fmla="*/ 247119 w 265973"/>
                  <a:gd name="connsiteY11" fmla="*/ 37707 h 254524"/>
                  <a:gd name="connsiteX12" fmla="*/ 162278 w 265973"/>
                  <a:gd name="connsiteY12" fmla="*/ 0 h 254524"/>
                  <a:gd name="connsiteX13" fmla="*/ 115144 w 265973"/>
                  <a:gd name="connsiteY13" fmla="*/ 0 h 25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5973" h="254524">
                    <a:moveTo>
                      <a:pt x="115144" y="0"/>
                    </a:moveTo>
                    <a:cubicBezTo>
                      <a:pt x="99433" y="6285"/>
                      <a:pt x="83854" y="12912"/>
                      <a:pt x="68010" y="18854"/>
                    </a:cubicBezTo>
                    <a:cubicBezTo>
                      <a:pt x="58706" y="22343"/>
                      <a:pt x="48618" y="23836"/>
                      <a:pt x="39730" y="28280"/>
                    </a:cubicBezTo>
                    <a:cubicBezTo>
                      <a:pt x="29596" y="33347"/>
                      <a:pt x="20876" y="40849"/>
                      <a:pt x="11449" y="47134"/>
                    </a:cubicBezTo>
                    <a:cubicBezTo>
                      <a:pt x="-5192" y="113695"/>
                      <a:pt x="-2377" y="84842"/>
                      <a:pt x="11449" y="188536"/>
                    </a:cubicBezTo>
                    <a:cubicBezTo>
                      <a:pt x="13161" y="201378"/>
                      <a:pt x="14448" y="214994"/>
                      <a:pt x="20876" y="226243"/>
                    </a:cubicBezTo>
                    <a:cubicBezTo>
                      <a:pt x="27490" y="237818"/>
                      <a:pt x="39729" y="245097"/>
                      <a:pt x="49156" y="254524"/>
                    </a:cubicBezTo>
                    <a:cubicBezTo>
                      <a:pt x="105717" y="251382"/>
                      <a:pt x="162760" y="253108"/>
                      <a:pt x="218839" y="245097"/>
                    </a:cubicBezTo>
                    <a:cubicBezTo>
                      <a:pt x="230055" y="243495"/>
                      <a:pt x="241114" y="235850"/>
                      <a:pt x="247119" y="226243"/>
                    </a:cubicBezTo>
                    <a:cubicBezTo>
                      <a:pt x="257652" y="209390"/>
                      <a:pt x="265973" y="169682"/>
                      <a:pt x="265973" y="169682"/>
                    </a:cubicBezTo>
                    <a:cubicBezTo>
                      <a:pt x="262831" y="135117"/>
                      <a:pt x="261454" y="100346"/>
                      <a:pt x="256546" y="65988"/>
                    </a:cubicBezTo>
                    <a:cubicBezTo>
                      <a:pt x="255141" y="56151"/>
                      <a:pt x="253327" y="45466"/>
                      <a:pt x="247119" y="37707"/>
                    </a:cubicBezTo>
                    <a:cubicBezTo>
                      <a:pt x="230823" y="17337"/>
                      <a:pt x="179558" y="5760"/>
                      <a:pt x="162278" y="0"/>
                    </a:cubicBezTo>
                    <a:lnTo>
                      <a:pt x="115144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899235" y="1248472"/>
                <a:ext cx="103503" cy="13666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3677789" y="1404795"/>
                <a:ext cx="268054" cy="252729"/>
              </a:xfrm>
              <a:custGeom>
                <a:avLst/>
                <a:gdLst>
                  <a:gd name="connsiteX0" fmla="*/ 115144 w 265973"/>
                  <a:gd name="connsiteY0" fmla="*/ 0 h 254524"/>
                  <a:gd name="connsiteX1" fmla="*/ 68010 w 265973"/>
                  <a:gd name="connsiteY1" fmla="*/ 18854 h 254524"/>
                  <a:gd name="connsiteX2" fmla="*/ 39730 w 265973"/>
                  <a:gd name="connsiteY2" fmla="*/ 28280 h 254524"/>
                  <a:gd name="connsiteX3" fmla="*/ 11449 w 265973"/>
                  <a:gd name="connsiteY3" fmla="*/ 47134 h 254524"/>
                  <a:gd name="connsiteX4" fmla="*/ 11449 w 265973"/>
                  <a:gd name="connsiteY4" fmla="*/ 188536 h 254524"/>
                  <a:gd name="connsiteX5" fmla="*/ 20876 w 265973"/>
                  <a:gd name="connsiteY5" fmla="*/ 226243 h 254524"/>
                  <a:gd name="connsiteX6" fmla="*/ 49156 w 265973"/>
                  <a:gd name="connsiteY6" fmla="*/ 254524 h 254524"/>
                  <a:gd name="connsiteX7" fmla="*/ 218839 w 265973"/>
                  <a:gd name="connsiteY7" fmla="*/ 245097 h 254524"/>
                  <a:gd name="connsiteX8" fmla="*/ 247119 w 265973"/>
                  <a:gd name="connsiteY8" fmla="*/ 226243 h 254524"/>
                  <a:gd name="connsiteX9" fmla="*/ 265973 w 265973"/>
                  <a:gd name="connsiteY9" fmla="*/ 169682 h 254524"/>
                  <a:gd name="connsiteX10" fmla="*/ 256546 w 265973"/>
                  <a:gd name="connsiteY10" fmla="*/ 65988 h 254524"/>
                  <a:gd name="connsiteX11" fmla="*/ 247119 w 265973"/>
                  <a:gd name="connsiteY11" fmla="*/ 37707 h 254524"/>
                  <a:gd name="connsiteX12" fmla="*/ 162278 w 265973"/>
                  <a:gd name="connsiteY12" fmla="*/ 0 h 254524"/>
                  <a:gd name="connsiteX13" fmla="*/ 115144 w 265973"/>
                  <a:gd name="connsiteY13" fmla="*/ 0 h 25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5973" h="254524">
                    <a:moveTo>
                      <a:pt x="115144" y="0"/>
                    </a:moveTo>
                    <a:cubicBezTo>
                      <a:pt x="99433" y="6285"/>
                      <a:pt x="83854" y="12912"/>
                      <a:pt x="68010" y="18854"/>
                    </a:cubicBezTo>
                    <a:cubicBezTo>
                      <a:pt x="58706" y="22343"/>
                      <a:pt x="48618" y="23836"/>
                      <a:pt x="39730" y="28280"/>
                    </a:cubicBezTo>
                    <a:cubicBezTo>
                      <a:pt x="29596" y="33347"/>
                      <a:pt x="20876" y="40849"/>
                      <a:pt x="11449" y="47134"/>
                    </a:cubicBezTo>
                    <a:cubicBezTo>
                      <a:pt x="-5192" y="113695"/>
                      <a:pt x="-2377" y="84842"/>
                      <a:pt x="11449" y="188536"/>
                    </a:cubicBezTo>
                    <a:cubicBezTo>
                      <a:pt x="13161" y="201378"/>
                      <a:pt x="14448" y="214994"/>
                      <a:pt x="20876" y="226243"/>
                    </a:cubicBezTo>
                    <a:cubicBezTo>
                      <a:pt x="27490" y="237818"/>
                      <a:pt x="39729" y="245097"/>
                      <a:pt x="49156" y="254524"/>
                    </a:cubicBezTo>
                    <a:cubicBezTo>
                      <a:pt x="105717" y="251382"/>
                      <a:pt x="162760" y="253108"/>
                      <a:pt x="218839" y="245097"/>
                    </a:cubicBezTo>
                    <a:cubicBezTo>
                      <a:pt x="230055" y="243495"/>
                      <a:pt x="241114" y="235850"/>
                      <a:pt x="247119" y="226243"/>
                    </a:cubicBezTo>
                    <a:cubicBezTo>
                      <a:pt x="257652" y="209390"/>
                      <a:pt x="265973" y="169682"/>
                      <a:pt x="265973" y="169682"/>
                    </a:cubicBezTo>
                    <a:cubicBezTo>
                      <a:pt x="262831" y="135117"/>
                      <a:pt x="261454" y="100346"/>
                      <a:pt x="256546" y="65988"/>
                    </a:cubicBezTo>
                    <a:cubicBezTo>
                      <a:pt x="255141" y="56151"/>
                      <a:pt x="253327" y="45466"/>
                      <a:pt x="247119" y="37707"/>
                    </a:cubicBezTo>
                    <a:cubicBezTo>
                      <a:pt x="230823" y="17337"/>
                      <a:pt x="179558" y="5760"/>
                      <a:pt x="162278" y="0"/>
                    </a:cubicBezTo>
                    <a:lnTo>
                      <a:pt x="115144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748670" y="1439422"/>
                <a:ext cx="104313" cy="135697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 22"/>
              <p:cNvSpPr/>
              <p:nvPr/>
            </p:nvSpPr>
            <p:spPr>
              <a:xfrm rot="21124425">
                <a:off x="4283060" y="1042071"/>
                <a:ext cx="265973" cy="254524"/>
              </a:xfrm>
              <a:custGeom>
                <a:avLst/>
                <a:gdLst>
                  <a:gd name="connsiteX0" fmla="*/ 115144 w 265973"/>
                  <a:gd name="connsiteY0" fmla="*/ 0 h 254524"/>
                  <a:gd name="connsiteX1" fmla="*/ 68010 w 265973"/>
                  <a:gd name="connsiteY1" fmla="*/ 18854 h 254524"/>
                  <a:gd name="connsiteX2" fmla="*/ 39730 w 265973"/>
                  <a:gd name="connsiteY2" fmla="*/ 28280 h 254524"/>
                  <a:gd name="connsiteX3" fmla="*/ 11449 w 265973"/>
                  <a:gd name="connsiteY3" fmla="*/ 47134 h 254524"/>
                  <a:gd name="connsiteX4" fmla="*/ 11449 w 265973"/>
                  <a:gd name="connsiteY4" fmla="*/ 188536 h 254524"/>
                  <a:gd name="connsiteX5" fmla="*/ 20876 w 265973"/>
                  <a:gd name="connsiteY5" fmla="*/ 226243 h 254524"/>
                  <a:gd name="connsiteX6" fmla="*/ 49156 w 265973"/>
                  <a:gd name="connsiteY6" fmla="*/ 254524 h 254524"/>
                  <a:gd name="connsiteX7" fmla="*/ 218839 w 265973"/>
                  <a:gd name="connsiteY7" fmla="*/ 245097 h 254524"/>
                  <a:gd name="connsiteX8" fmla="*/ 247119 w 265973"/>
                  <a:gd name="connsiteY8" fmla="*/ 226243 h 254524"/>
                  <a:gd name="connsiteX9" fmla="*/ 265973 w 265973"/>
                  <a:gd name="connsiteY9" fmla="*/ 169682 h 254524"/>
                  <a:gd name="connsiteX10" fmla="*/ 256546 w 265973"/>
                  <a:gd name="connsiteY10" fmla="*/ 65988 h 254524"/>
                  <a:gd name="connsiteX11" fmla="*/ 247119 w 265973"/>
                  <a:gd name="connsiteY11" fmla="*/ 37707 h 254524"/>
                  <a:gd name="connsiteX12" fmla="*/ 162278 w 265973"/>
                  <a:gd name="connsiteY12" fmla="*/ 0 h 254524"/>
                  <a:gd name="connsiteX13" fmla="*/ 115144 w 265973"/>
                  <a:gd name="connsiteY13" fmla="*/ 0 h 25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5973" h="254524">
                    <a:moveTo>
                      <a:pt x="115144" y="0"/>
                    </a:moveTo>
                    <a:cubicBezTo>
                      <a:pt x="99433" y="6285"/>
                      <a:pt x="83854" y="12912"/>
                      <a:pt x="68010" y="18854"/>
                    </a:cubicBezTo>
                    <a:cubicBezTo>
                      <a:pt x="58706" y="22343"/>
                      <a:pt x="48618" y="23836"/>
                      <a:pt x="39730" y="28280"/>
                    </a:cubicBezTo>
                    <a:cubicBezTo>
                      <a:pt x="29596" y="33347"/>
                      <a:pt x="20876" y="40849"/>
                      <a:pt x="11449" y="47134"/>
                    </a:cubicBezTo>
                    <a:cubicBezTo>
                      <a:pt x="-5192" y="113695"/>
                      <a:pt x="-2377" y="84842"/>
                      <a:pt x="11449" y="188536"/>
                    </a:cubicBezTo>
                    <a:cubicBezTo>
                      <a:pt x="13161" y="201378"/>
                      <a:pt x="14448" y="214994"/>
                      <a:pt x="20876" y="226243"/>
                    </a:cubicBezTo>
                    <a:cubicBezTo>
                      <a:pt x="27490" y="237818"/>
                      <a:pt x="39729" y="245097"/>
                      <a:pt x="49156" y="254524"/>
                    </a:cubicBezTo>
                    <a:cubicBezTo>
                      <a:pt x="105717" y="251382"/>
                      <a:pt x="162760" y="253108"/>
                      <a:pt x="218839" y="245097"/>
                    </a:cubicBezTo>
                    <a:cubicBezTo>
                      <a:pt x="230055" y="243495"/>
                      <a:pt x="241114" y="235850"/>
                      <a:pt x="247119" y="226243"/>
                    </a:cubicBezTo>
                    <a:cubicBezTo>
                      <a:pt x="257652" y="209390"/>
                      <a:pt x="265973" y="169682"/>
                      <a:pt x="265973" y="169682"/>
                    </a:cubicBezTo>
                    <a:cubicBezTo>
                      <a:pt x="262831" y="135117"/>
                      <a:pt x="261454" y="100346"/>
                      <a:pt x="256546" y="65988"/>
                    </a:cubicBezTo>
                    <a:cubicBezTo>
                      <a:pt x="255141" y="56151"/>
                      <a:pt x="253327" y="45466"/>
                      <a:pt x="247119" y="37707"/>
                    </a:cubicBezTo>
                    <a:cubicBezTo>
                      <a:pt x="230823" y="17337"/>
                      <a:pt x="179558" y="5760"/>
                      <a:pt x="162278" y="0"/>
                    </a:cubicBezTo>
                    <a:lnTo>
                      <a:pt x="1151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 rot="21124425">
                <a:off x="4352671" y="1076698"/>
                <a:ext cx="103503" cy="136661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Freeform 24"/>
              <p:cNvSpPr/>
              <p:nvPr/>
            </p:nvSpPr>
            <p:spPr>
              <a:xfrm rot="21124425">
                <a:off x="4435460" y="1194471"/>
                <a:ext cx="265973" cy="254524"/>
              </a:xfrm>
              <a:custGeom>
                <a:avLst/>
                <a:gdLst>
                  <a:gd name="connsiteX0" fmla="*/ 115144 w 265973"/>
                  <a:gd name="connsiteY0" fmla="*/ 0 h 254524"/>
                  <a:gd name="connsiteX1" fmla="*/ 68010 w 265973"/>
                  <a:gd name="connsiteY1" fmla="*/ 18854 h 254524"/>
                  <a:gd name="connsiteX2" fmla="*/ 39730 w 265973"/>
                  <a:gd name="connsiteY2" fmla="*/ 28280 h 254524"/>
                  <a:gd name="connsiteX3" fmla="*/ 11449 w 265973"/>
                  <a:gd name="connsiteY3" fmla="*/ 47134 h 254524"/>
                  <a:gd name="connsiteX4" fmla="*/ 11449 w 265973"/>
                  <a:gd name="connsiteY4" fmla="*/ 188536 h 254524"/>
                  <a:gd name="connsiteX5" fmla="*/ 20876 w 265973"/>
                  <a:gd name="connsiteY5" fmla="*/ 226243 h 254524"/>
                  <a:gd name="connsiteX6" fmla="*/ 49156 w 265973"/>
                  <a:gd name="connsiteY6" fmla="*/ 254524 h 254524"/>
                  <a:gd name="connsiteX7" fmla="*/ 218839 w 265973"/>
                  <a:gd name="connsiteY7" fmla="*/ 245097 h 254524"/>
                  <a:gd name="connsiteX8" fmla="*/ 247119 w 265973"/>
                  <a:gd name="connsiteY8" fmla="*/ 226243 h 254524"/>
                  <a:gd name="connsiteX9" fmla="*/ 265973 w 265973"/>
                  <a:gd name="connsiteY9" fmla="*/ 169682 h 254524"/>
                  <a:gd name="connsiteX10" fmla="*/ 256546 w 265973"/>
                  <a:gd name="connsiteY10" fmla="*/ 65988 h 254524"/>
                  <a:gd name="connsiteX11" fmla="*/ 247119 w 265973"/>
                  <a:gd name="connsiteY11" fmla="*/ 37707 h 254524"/>
                  <a:gd name="connsiteX12" fmla="*/ 162278 w 265973"/>
                  <a:gd name="connsiteY12" fmla="*/ 0 h 254524"/>
                  <a:gd name="connsiteX13" fmla="*/ 115144 w 265973"/>
                  <a:gd name="connsiteY13" fmla="*/ 0 h 25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5973" h="254524">
                    <a:moveTo>
                      <a:pt x="115144" y="0"/>
                    </a:moveTo>
                    <a:cubicBezTo>
                      <a:pt x="99433" y="6285"/>
                      <a:pt x="83854" y="12912"/>
                      <a:pt x="68010" y="18854"/>
                    </a:cubicBezTo>
                    <a:cubicBezTo>
                      <a:pt x="58706" y="22343"/>
                      <a:pt x="48618" y="23836"/>
                      <a:pt x="39730" y="28280"/>
                    </a:cubicBezTo>
                    <a:cubicBezTo>
                      <a:pt x="29596" y="33347"/>
                      <a:pt x="20876" y="40849"/>
                      <a:pt x="11449" y="47134"/>
                    </a:cubicBezTo>
                    <a:cubicBezTo>
                      <a:pt x="-5192" y="113695"/>
                      <a:pt x="-2377" y="84842"/>
                      <a:pt x="11449" y="188536"/>
                    </a:cubicBezTo>
                    <a:cubicBezTo>
                      <a:pt x="13161" y="201378"/>
                      <a:pt x="14448" y="214994"/>
                      <a:pt x="20876" y="226243"/>
                    </a:cubicBezTo>
                    <a:cubicBezTo>
                      <a:pt x="27490" y="237818"/>
                      <a:pt x="39729" y="245097"/>
                      <a:pt x="49156" y="254524"/>
                    </a:cubicBezTo>
                    <a:cubicBezTo>
                      <a:pt x="105717" y="251382"/>
                      <a:pt x="162760" y="253108"/>
                      <a:pt x="218839" y="245097"/>
                    </a:cubicBezTo>
                    <a:cubicBezTo>
                      <a:pt x="230055" y="243495"/>
                      <a:pt x="241114" y="235850"/>
                      <a:pt x="247119" y="226243"/>
                    </a:cubicBezTo>
                    <a:cubicBezTo>
                      <a:pt x="257652" y="209390"/>
                      <a:pt x="265973" y="169682"/>
                      <a:pt x="265973" y="169682"/>
                    </a:cubicBezTo>
                    <a:cubicBezTo>
                      <a:pt x="262831" y="135117"/>
                      <a:pt x="261454" y="100346"/>
                      <a:pt x="256546" y="65988"/>
                    </a:cubicBezTo>
                    <a:cubicBezTo>
                      <a:pt x="255141" y="56151"/>
                      <a:pt x="253327" y="45466"/>
                      <a:pt x="247119" y="37707"/>
                    </a:cubicBezTo>
                    <a:cubicBezTo>
                      <a:pt x="230823" y="17337"/>
                      <a:pt x="179558" y="5760"/>
                      <a:pt x="162278" y="0"/>
                    </a:cubicBezTo>
                    <a:lnTo>
                      <a:pt x="1151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 rot="21124425">
                <a:off x="4505071" y="1229098"/>
                <a:ext cx="103503" cy="136661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21124425">
                <a:off x="4283625" y="1385421"/>
                <a:ext cx="268054" cy="252729"/>
              </a:xfrm>
              <a:custGeom>
                <a:avLst/>
                <a:gdLst>
                  <a:gd name="connsiteX0" fmla="*/ 115144 w 265973"/>
                  <a:gd name="connsiteY0" fmla="*/ 0 h 254524"/>
                  <a:gd name="connsiteX1" fmla="*/ 68010 w 265973"/>
                  <a:gd name="connsiteY1" fmla="*/ 18854 h 254524"/>
                  <a:gd name="connsiteX2" fmla="*/ 39730 w 265973"/>
                  <a:gd name="connsiteY2" fmla="*/ 28280 h 254524"/>
                  <a:gd name="connsiteX3" fmla="*/ 11449 w 265973"/>
                  <a:gd name="connsiteY3" fmla="*/ 47134 h 254524"/>
                  <a:gd name="connsiteX4" fmla="*/ 11449 w 265973"/>
                  <a:gd name="connsiteY4" fmla="*/ 188536 h 254524"/>
                  <a:gd name="connsiteX5" fmla="*/ 20876 w 265973"/>
                  <a:gd name="connsiteY5" fmla="*/ 226243 h 254524"/>
                  <a:gd name="connsiteX6" fmla="*/ 49156 w 265973"/>
                  <a:gd name="connsiteY6" fmla="*/ 254524 h 254524"/>
                  <a:gd name="connsiteX7" fmla="*/ 218839 w 265973"/>
                  <a:gd name="connsiteY7" fmla="*/ 245097 h 254524"/>
                  <a:gd name="connsiteX8" fmla="*/ 247119 w 265973"/>
                  <a:gd name="connsiteY8" fmla="*/ 226243 h 254524"/>
                  <a:gd name="connsiteX9" fmla="*/ 265973 w 265973"/>
                  <a:gd name="connsiteY9" fmla="*/ 169682 h 254524"/>
                  <a:gd name="connsiteX10" fmla="*/ 256546 w 265973"/>
                  <a:gd name="connsiteY10" fmla="*/ 65988 h 254524"/>
                  <a:gd name="connsiteX11" fmla="*/ 247119 w 265973"/>
                  <a:gd name="connsiteY11" fmla="*/ 37707 h 254524"/>
                  <a:gd name="connsiteX12" fmla="*/ 162278 w 265973"/>
                  <a:gd name="connsiteY12" fmla="*/ 0 h 254524"/>
                  <a:gd name="connsiteX13" fmla="*/ 115144 w 265973"/>
                  <a:gd name="connsiteY13" fmla="*/ 0 h 25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5973" h="254524">
                    <a:moveTo>
                      <a:pt x="115144" y="0"/>
                    </a:moveTo>
                    <a:cubicBezTo>
                      <a:pt x="99433" y="6285"/>
                      <a:pt x="83854" y="12912"/>
                      <a:pt x="68010" y="18854"/>
                    </a:cubicBezTo>
                    <a:cubicBezTo>
                      <a:pt x="58706" y="22343"/>
                      <a:pt x="48618" y="23836"/>
                      <a:pt x="39730" y="28280"/>
                    </a:cubicBezTo>
                    <a:cubicBezTo>
                      <a:pt x="29596" y="33347"/>
                      <a:pt x="20876" y="40849"/>
                      <a:pt x="11449" y="47134"/>
                    </a:cubicBezTo>
                    <a:cubicBezTo>
                      <a:pt x="-5192" y="113695"/>
                      <a:pt x="-2377" y="84842"/>
                      <a:pt x="11449" y="188536"/>
                    </a:cubicBezTo>
                    <a:cubicBezTo>
                      <a:pt x="13161" y="201378"/>
                      <a:pt x="14448" y="214994"/>
                      <a:pt x="20876" y="226243"/>
                    </a:cubicBezTo>
                    <a:cubicBezTo>
                      <a:pt x="27490" y="237818"/>
                      <a:pt x="39729" y="245097"/>
                      <a:pt x="49156" y="254524"/>
                    </a:cubicBezTo>
                    <a:cubicBezTo>
                      <a:pt x="105717" y="251382"/>
                      <a:pt x="162760" y="253108"/>
                      <a:pt x="218839" y="245097"/>
                    </a:cubicBezTo>
                    <a:cubicBezTo>
                      <a:pt x="230055" y="243495"/>
                      <a:pt x="241114" y="235850"/>
                      <a:pt x="247119" y="226243"/>
                    </a:cubicBezTo>
                    <a:cubicBezTo>
                      <a:pt x="257652" y="209390"/>
                      <a:pt x="265973" y="169682"/>
                      <a:pt x="265973" y="169682"/>
                    </a:cubicBezTo>
                    <a:cubicBezTo>
                      <a:pt x="262831" y="135117"/>
                      <a:pt x="261454" y="100346"/>
                      <a:pt x="256546" y="65988"/>
                    </a:cubicBezTo>
                    <a:cubicBezTo>
                      <a:pt x="255141" y="56151"/>
                      <a:pt x="253327" y="45466"/>
                      <a:pt x="247119" y="37707"/>
                    </a:cubicBezTo>
                    <a:cubicBezTo>
                      <a:pt x="230823" y="17337"/>
                      <a:pt x="179558" y="5760"/>
                      <a:pt x="162278" y="0"/>
                    </a:cubicBezTo>
                    <a:lnTo>
                      <a:pt x="1151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 rot="21124425">
                <a:off x="4354506" y="1420048"/>
                <a:ext cx="104313" cy="13569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Can 28"/>
            <p:cNvSpPr/>
            <p:nvPr/>
          </p:nvSpPr>
          <p:spPr>
            <a:xfrm rot="16200000">
              <a:off x="7639435" y="2685498"/>
              <a:ext cx="442936" cy="632893"/>
            </a:xfrm>
            <a:prstGeom prst="ca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 rot="5400000">
              <a:off x="6455422" y="3808333"/>
              <a:ext cx="612828" cy="134674"/>
            </a:xfrm>
            <a:prstGeom prst="rect">
              <a:avLst/>
            </a:prstGeom>
            <a:solidFill>
              <a:srgbClr val="C00000">
                <a:alpha val="57000"/>
              </a:srgbClr>
            </a:solidFill>
            <a:ln>
              <a:noFill/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Cube 30"/>
            <p:cNvSpPr/>
            <p:nvPr/>
          </p:nvSpPr>
          <p:spPr>
            <a:xfrm>
              <a:off x="3759056" y="4429639"/>
              <a:ext cx="1941800" cy="724277"/>
            </a:xfrm>
            <a:prstGeom prst="cube">
              <a:avLst>
                <a:gd name="adj" fmla="val 71591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3677535" y="4351396"/>
              <a:ext cx="2108762" cy="720744"/>
            </a:xfrm>
            <a:prstGeom prst="cube">
              <a:avLst>
                <a:gd name="adj" fmla="val 8224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10868">
              <a:off x="4373559" y="4271117"/>
              <a:ext cx="878421" cy="5362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3824450" y="4540695"/>
              <a:ext cx="327498" cy="32778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824450" y="4868482"/>
              <a:ext cx="505623" cy="16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4277441" y="4677250"/>
              <a:ext cx="235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95196" y="4334776"/>
              <a:ext cx="221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Isosceles Triangle 37"/>
            <p:cNvSpPr/>
            <p:nvPr/>
          </p:nvSpPr>
          <p:spPr>
            <a:xfrm rot="10800000">
              <a:off x="4885667" y="3803898"/>
              <a:ext cx="137070" cy="708454"/>
            </a:xfrm>
            <a:prstGeom prst="triangle">
              <a:avLst/>
            </a:prstGeom>
            <a:solidFill>
              <a:srgbClr val="C00000">
                <a:alpha val="57000"/>
              </a:srgbClr>
            </a:solidFill>
            <a:ln>
              <a:noFill/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Can 38"/>
            <p:cNvSpPr/>
            <p:nvPr/>
          </p:nvSpPr>
          <p:spPr>
            <a:xfrm>
              <a:off x="4801353" y="3933100"/>
              <a:ext cx="291220" cy="143347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Can 39"/>
            <p:cNvSpPr/>
            <p:nvPr/>
          </p:nvSpPr>
          <p:spPr>
            <a:xfrm>
              <a:off x="4725153" y="3461874"/>
              <a:ext cx="443619" cy="543208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4780383" y="3299709"/>
              <a:ext cx="327923" cy="88916"/>
            </a:xfrm>
            <a:prstGeom prst="rect">
              <a:avLst/>
            </a:prstGeom>
            <a:solidFill>
              <a:srgbClr val="C00000">
                <a:alpha val="57000"/>
              </a:srgbClr>
            </a:solidFill>
            <a:ln>
              <a:noFill/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899886" y="3086900"/>
              <a:ext cx="732034" cy="93305"/>
            </a:xfrm>
            <a:prstGeom prst="rect">
              <a:avLst/>
            </a:prstGeom>
            <a:solidFill>
              <a:srgbClr val="C00000">
                <a:alpha val="57000"/>
              </a:srgbClr>
            </a:solidFill>
            <a:ln>
              <a:noFill/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ube 42"/>
            <p:cNvSpPr/>
            <p:nvPr/>
          </p:nvSpPr>
          <p:spPr>
            <a:xfrm>
              <a:off x="5906081" y="993740"/>
              <a:ext cx="737410" cy="428723"/>
            </a:xfrm>
            <a:prstGeom prst="cube">
              <a:avLst>
                <a:gd name="adj" fmla="val 991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413948" y="2218591"/>
              <a:ext cx="8604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Swept </a:t>
              </a:r>
              <a:b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Laser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45057" y="706572"/>
              <a:ext cx="1069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Detector 1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Cube 45"/>
            <p:cNvSpPr/>
            <p:nvPr/>
          </p:nvSpPr>
          <p:spPr>
            <a:xfrm>
              <a:off x="6784458" y="993341"/>
              <a:ext cx="716086" cy="473575"/>
            </a:xfrm>
            <a:prstGeom prst="cube">
              <a:avLst>
                <a:gd name="adj" fmla="val 939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61473" y="700596"/>
              <a:ext cx="1146890" cy="30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Detector 2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22461" y="4882518"/>
              <a:ext cx="1972275" cy="30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PBS…Polarization BS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H="1" flipV="1">
              <a:off x="5670419" y="4704588"/>
              <a:ext cx="0" cy="412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618237" y="4725220"/>
              <a:ext cx="235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442760" y="3863461"/>
              <a:ext cx="1312207" cy="507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Translational</a:t>
              </a:r>
              <a:b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stage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Can 51"/>
            <p:cNvSpPr/>
            <p:nvPr/>
          </p:nvSpPr>
          <p:spPr>
            <a:xfrm rot="19242215">
              <a:off x="4624127" y="3028353"/>
              <a:ext cx="633742" cy="106706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721175" y="3318525"/>
              <a:ext cx="1177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Scanning </a:t>
              </a:r>
            </a:p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lens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Arc 53"/>
            <p:cNvSpPr/>
            <p:nvPr/>
          </p:nvSpPr>
          <p:spPr>
            <a:xfrm rot="15349855">
              <a:off x="4722644" y="2859040"/>
              <a:ext cx="425330" cy="456306"/>
            </a:xfrm>
            <a:prstGeom prst="arc">
              <a:avLst>
                <a:gd name="adj1" fmla="val 15908776"/>
                <a:gd name="adj2" fmla="val 2780006"/>
              </a:avLst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75104" y="3316472"/>
              <a:ext cx="1177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Scanning optics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899637" y="2290955"/>
              <a:ext cx="11775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Computer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556682" y="2836283"/>
              <a:ext cx="1162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1C9C90"/>
                  </a:solidFill>
                </a:rPr>
                <a:t>Sample arm</a:t>
              </a:r>
              <a:endParaRPr lang="en-US" sz="1200" dirty="0">
                <a:solidFill>
                  <a:srgbClr val="1C9C90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239457" y="2935956"/>
              <a:ext cx="382909" cy="93300"/>
            </a:xfrm>
            <a:prstGeom prst="rect">
              <a:avLst/>
            </a:prstGeom>
            <a:solidFill>
              <a:srgbClr val="C00000">
                <a:alpha val="57000"/>
              </a:srgbClr>
            </a:solidFill>
            <a:ln>
              <a:noFill/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 58"/>
            <p:cNvSpPr/>
            <p:nvPr/>
          </p:nvSpPr>
          <p:spPr>
            <a:xfrm flipH="1">
              <a:off x="6331061" y="1975360"/>
              <a:ext cx="48773" cy="349534"/>
            </a:xfrm>
            <a:custGeom>
              <a:avLst/>
              <a:gdLst>
                <a:gd name="connsiteX0" fmla="*/ 0 w 8709"/>
                <a:gd name="connsiteY0" fmla="*/ 478972 h 478972"/>
                <a:gd name="connsiteX1" fmla="*/ 8709 w 8709"/>
                <a:gd name="connsiteY1" fmla="*/ 269966 h 478972"/>
                <a:gd name="connsiteX2" fmla="*/ 0 w 8709"/>
                <a:gd name="connsiteY2" fmla="*/ 0 h 478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09" h="478972">
                  <a:moveTo>
                    <a:pt x="0" y="478972"/>
                  </a:moveTo>
                  <a:cubicBezTo>
                    <a:pt x="2903" y="409303"/>
                    <a:pt x="8709" y="339695"/>
                    <a:pt x="8709" y="269966"/>
                  </a:cubicBezTo>
                  <a:cubicBezTo>
                    <a:pt x="8709" y="179931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6871063" y="2987040"/>
              <a:ext cx="278674" cy="0"/>
            </a:xfrm>
            <a:custGeom>
              <a:avLst/>
              <a:gdLst>
                <a:gd name="connsiteX0" fmla="*/ 0 w 278674"/>
                <a:gd name="connsiteY0" fmla="*/ 0 h 0"/>
                <a:gd name="connsiteX1" fmla="*/ 278674 w 27867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674">
                  <a:moveTo>
                    <a:pt x="0" y="0"/>
                  </a:moveTo>
                  <a:lnTo>
                    <a:pt x="278674" y="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 flipV="1">
              <a:off x="5863939" y="3002046"/>
              <a:ext cx="472177" cy="114091"/>
            </a:xfrm>
            <a:custGeom>
              <a:avLst/>
              <a:gdLst>
                <a:gd name="connsiteX0" fmla="*/ 0 w 461555"/>
                <a:gd name="connsiteY0" fmla="*/ 0 h 53356"/>
                <a:gd name="connsiteX1" fmla="*/ 165463 w 461555"/>
                <a:gd name="connsiteY1" fmla="*/ 8709 h 53356"/>
                <a:gd name="connsiteX2" fmla="*/ 217715 w 461555"/>
                <a:gd name="connsiteY2" fmla="*/ 26126 h 53356"/>
                <a:gd name="connsiteX3" fmla="*/ 278675 w 461555"/>
                <a:gd name="connsiteY3" fmla="*/ 43543 h 53356"/>
                <a:gd name="connsiteX4" fmla="*/ 304800 w 461555"/>
                <a:gd name="connsiteY4" fmla="*/ 52252 h 53356"/>
                <a:gd name="connsiteX5" fmla="*/ 461555 w 461555"/>
                <a:gd name="connsiteY5" fmla="*/ 52252 h 5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555" h="53356">
                  <a:moveTo>
                    <a:pt x="0" y="0"/>
                  </a:moveTo>
                  <a:cubicBezTo>
                    <a:pt x="55154" y="2903"/>
                    <a:pt x="110626" y="2128"/>
                    <a:pt x="165463" y="8709"/>
                  </a:cubicBezTo>
                  <a:cubicBezTo>
                    <a:pt x="183692" y="10896"/>
                    <a:pt x="200298" y="20320"/>
                    <a:pt x="217715" y="26126"/>
                  </a:cubicBezTo>
                  <a:cubicBezTo>
                    <a:pt x="280367" y="47010"/>
                    <a:pt x="202112" y="21667"/>
                    <a:pt x="278675" y="43543"/>
                  </a:cubicBezTo>
                  <a:cubicBezTo>
                    <a:pt x="287501" y="46065"/>
                    <a:pt x="295631" y="51815"/>
                    <a:pt x="304800" y="52252"/>
                  </a:cubicBezTo>
                  <a:cubicBezTo>
                    <a:pt x="356993" y="54737"/>
                    <a:pt x="409303" y="52252"/>
                    <a:pt x="461555" y="52252"/>
                  </a:cubicBez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074778" y="4603864"/>
              <a:ext cx="1844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BS…Beam splitter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409944" y="2831372"/>
              <a:ext cx="4811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BS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 rot="16200000">
              <a:off x="6607314" y="3311394"/>
              <a:ext cx="278674" cy="0"/>
            </a:xfrm>
            <a:custGeom>
              <a:avLst/>
              <a:gdLst>
                <a:gd name="connsiteX0" fmla="*/ 0 w 278674"/>
                <a:gd name="connsiteY0" fmla="*/ 0 h 0"/>
                <a:gd name="connsiteX1" fmla="*/ 278674 w 27867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674">
                  <a:moveTo>
                    <a:pt x="0" y="0"/>
                  </a:moveTo>
                  <a:lnTo>
                    <a:pt x="278674" y="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Isosceles Triangle 64"/>
            <p:cNvSpPr/>
            <p:nvPr/>
          </p:nvSpPr>
          <p:spPr>
            <a:xfrm rot="5400000">
              <a:off x="5755973" y="3019293"/>
              <a:ext cx="140367" cy="21840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effectLst>
              <a:glow rad="76200">
                <a:srgbClr val="C0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568495" y="2915164"/>
              <a:ext cx="203849" cy="4370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/>
            <p:cNvSpPr/>
            <p:nvPr/>
          </p:nvSpPr>
          <p:spPr>
            <a:xfrm>
              <a:off x="6686633" y="3328627"/>
              <a:ext cx="142540" cy="25270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effectLst>
              <a:glow rad="76200">
                <a:srgbClr val="C0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>
              <a:off x="6658893" y="3373698"/>
              <a:ext cx="181067" cy="46996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Isosceles Triangle 68"/>
            <p:cNvSpPr/>
            <p:nvPr/>
          </p:nvSpPr>
          <p:spPr>
            <a:xfrm rot="16200000">
              <a:off x="7062771" y="2860688"/>
              <a:ext cx="142540" cy="25270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effectLst>
              <a:glow rad="76200">
                <a:srgbClr val="C0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223698" y="2780476"/>
              <a:ext cx="169357" cy="41791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 rot="5400000">
              <a:off x="6125038" y="1574217"/>
              <a:ext cx="360167" cy="542054"/>
            </a:xfrm>
            <a:prstGeom prst="roundRect">
              <a:avLst/>
            </a:prstGeom>
            <a:gradFill flip="none" rotWithShape="1">
              <a:gsLst>
                <a:gs pos="0">
                  <a:srgbClr val="84DADC"/>
                </a:gs>
                <a:gs pos="100000">
                  <a:srgbClr val="1C9C9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090058" y="1694744"/>
              <a:ext cx="4935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PBS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 rot="5400000">
              <a:off x="6382518" y="2223748"/>
              <a:ext cx="360167" cy="542054"/>
            </a:xfrm>
            <a:prstGeom prst="roundRect">
              <a:avLst/>
            </a:prstGeom>
            <a:gradFill flip="none" rotWithShape="1">
              <a:gsLst>
                <a:gs pos="0">
                  <a:srgbClr val="F4C756"/>
                </a:gs>
                <a:gs pos="100000">
                  <a:srgbClr val="EB9413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357596" y="2335789"/>
              <a:ext cx="4811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BS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>
              <a:off x="6750689" y="1987505"/>
              <a:ext cx="45719" cy="332930"/>
            </a:xfrm>
            <a:custGeom>
              <a:avLst/>
              <a:gdLst>
                <a:gd name="connsiteX0" fmla="*/ 0 w 8709"/>
                <a:gd name="connsiteY0" fmla="*/ 478972 h 478972"/>
                <a:gd name="connsiteX1" fmla="*/ 8709 w 8709"/>
                <a:gd name="connsiteY1" fmla="*/ 269966 h 478972"/>
                <a:gd name="connsiteX2" fmla="*/ 0 w 8709"/>
                <a:gd name="connsiteY2" fmla="*/ 0 h 478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09" h="478972">
                  <a:moveTo>
                    <a:pt x="0" y="478972"/>
                  </a:moveTo>
                  <a:cubicBezTo>
                    <a:pt x="2903" y="409303"/>
                    <a:pt x="8709" y="339695"/>
                    <a:pt x="8709" y="269966"/>
                  </a:cubicBezTo>
                  <a:cubicBezTo>
                    <a:pt x="8709" y="179931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75"/>
            <p:cNvSpPr/>
            <p:nvPr/>
          </p:nvSpPr>
          <p:spPr>
            <a:xfrm rot="5400000">
              <a:off x="6766774" y="1570136"/>
              <a:ext cx="360167" cy="542054"/>
            </a:xfrm>
            <a:prstGeom prst="roundRect">
              <a:avLst/>
            </a:prstGeom>
            <a:gradFill flip="none" rotWithShape="1">
              <a:gsLst>
                <a:gs pos="0">
                  <a:srgbClr val="84DADC"/>
                </a:gs>
                <a:gs pos="100000">
                  <a:srgbClr val="1C9C9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741365" y="1682149"/>
              <a:ext cx="4935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PBS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 rot="5400000">
              <a:off x="5967514" y="3804938"/>
              <a:ext cx="586497" cy="121317"/>
            </a:xfrm>
            <a:prstGeom prst="rect">
              <a:avLst/>
            </a:prstGeom>
            <a:solidFill>
              <a:srgbClr val="C00000">
                <a:alpha val="57000"/>
              </a:srgbClr>
            </a:solidFill>
            <a:ln>
              <a:noFill/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6254133" y="2659187"/>
              <a:ext cx="129448" cy="754778"/>
            </a:xfrm>
            <a:custGeom>
              <a:avLst/>
              <a:gdLst>
                <a:gd name="connsiteX0" fmla="*/ 0 w 110836"/>
                <a:gd name="connsiteY0" fmla="*/ 674255 h 674255"/>
                <a:gd name="connsiteX1" fmla="*/ 18473 w 110836"/>
                <a:gd name="connsiteY1" fmla="*/ 369455 h 674255"/>
                <a:gd name="connsiteX2" fmla="*/ 27709 w 110836"/>
                <a:gd name="connsiteY2" fmla="*/ 212437 h 674255"/>
                <a:gd name="connsiteX3" fmla="*/ 46182 w 110836"/>
                <a:gd name="connsiteY3" fmla="*/ 138546 h 674255"/>
                <a:gd name="connsiteX4" fmla="*/ 55418 w 110836"/>
                <a:gd name="connsiteY4" fmla="*/ 110837 h 674255"/>
                <a:gd name="connsiteX5" fmla="*/ 92363 w 110836"/>
                <a:gd name="connsiteY5" fmla="*/ 55419 h 674255"/>
                <a:gd name="connsiteX6" fmla="*/ 110836 w 110836"/>
                <a:gd name="connsiteY6" fmla="*/ 27710 h 674255"/>
                <a:gd name="connsiteX7" fmla="*/ 110836 w 110836"/>
                <a:gd name="connsiteY7" fmla="*/ 0 h 67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836" h="674255">
                  <a:moveTo>
                    <a:pt x="0" y="674255"/>
                  </a:moveTo>
                  <a:cubicBezTo>
                    <a:pt x="19558" y="322197"/>
                    <a:pt x="-923" y="679784"/>
                    <a:pt x="18473" y="369455"/>
                  </a:cubicBezTo>
                  <a:cubicBezTo>
                    <a:pt x="21744" y="317127"/>
                    <a:pt x="21462" y="264493"/>
                    <a:pt x="27709" y="212437"/>
                  </a:cubicBezTo>
                  <a:cubicBezTo>
                    <a:pt x="30734" y="187229"/>
                    <a:pt x="38154" y="162632"/>
                    <a:pt x="46182" y="138546"/>
                  </a:cubicBezTo>
                  <a:cubicBezTo>
                    <a:pt x="49261" y="129310"/>
                    <a:pt x="50690" y="119348"/>
                    <a:pt x="55418" y="110837"/>
                  </a:cubicBezTo>
                  <a:cubicBezTo>
                    <a:pt x="66200" y="91429"/>
                    <a:pt x="80048" y="73892"/>
                    <a:pt x="92363" y="55419"/>
                  </a:cubicBezTo>
                  <a:cubicBezTo>
                    <a:pt x="98521" y="46183"/>
                    <a:pt x="110836" y="38811"/>
                    <a:pt x="110836" y="27710"/>
                  </a:cubicBezTo>
                  <a:lnTo>
                    <a:pt x="110836" y="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/>
            <p:cNvSpPr/>
            <p:nvPr/>
          </p:nvSpPr>
          <p:spPr>
            <a:xfrm>
              <a:off x="6192239" y="3331720"/>
              <a:ext cx="142540" cy="25270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effectLst>
              <a:glow rad="76200">
                <a:srgbClr val="C0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rot="5400000">
              <a:off x="6164499" y="3376791"/>
              <a:ext cx="181067" cy="46996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Manual Operation 81"/>
            <p:cNvSpPr/>
            <p:nvPr/>
          </p:nvSpPr>
          <p:spPr>
            <a:xfrm>
              <a:off x="6093913" y="4245139"/>
              <a:ext cx="864661" cy="101663"/>
            </a:xfrm>
            <a:prstGeom prst="flowChartManualOperation">
              <a:avLst/>
            </a:prstGeom>
            <a:solidFill>
              <a:srgbClr val="9FAD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93912" y="4120983"/>
              <a:ext cx="873007" cy="12950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056146" y="3794354"/>
              <a:ext cx="395973" cy="1433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6013455" y="1107768"/>
              <a:ext cx="172682" cy="239456"/>
              <a:chOff x="9881316" y="1869648"/>
              <a:chExt cx="354169" cy="420013"/>
            </a:xfrm>
          </p:grpSpPr>
          <p:sp>
            <p:nvSpPr>
              <p:cNvPr id="86" name="Isosceles Triangle 85"/>
              <p:cNvSpPr/>
              <p:nvPr/>
            </p:nvSpPr>
            <p:spPr>
              <a:xfrm rot="16200000">
                <a:off x="9910618" y="1917021"/>
                <a:ext cx="314037" cy="335696"/>
              </a:xfrm>
              <a:prstGeom prst="triangl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9881316" y="1869648"/>
                <a:ext cx="0" cy="420013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6303547" y="1107768"/>
              <a:ext cx="172682" cy="239456"/>
              <a:chOff x="9881316" y="1869648"/>
              <a:chExt cx="354169" cy="420013"/>
            </a:xfrm>
          </p:grpSpPr>
          <p:sp>
            <p:nvSpPr>
              <p:cNvPr id="89" name="Isosceles Triangle 88"/>
              <p:cNvSpPr/>
              <p:nvPr/>
            </p:nvSpPr>
            <p:spPr>
              <a:xfrm rot="16200000">
                <a:off x="9910618" y="1917021"/>
                <a:ext cx="314037" cy="335696"/>
              </a:xfrm>
              <a:prstGeom prst="triangl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9881316" y="1869648"/>
                <a:ext cx="0" cy="420013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/>
            <p:cNvGrpSpPr/>
            <p:nvPr/>
          </p:nvGrpSpPr>
          <p:grpSpPr>
            <a:xfrm>
              <a:off x="6881472" y="1119951"/>
              <a:ext cx="172682" cy="239456"/>
              <a:chOff x="9881316" y="1869648"/>
              <a:chExt cx="354169" cy="420013"/>
            </a:xfrm>
          </p:grpSpPr>
          <p:sp>
            <p:nvSpPr>
              <p:cNvPr id="92" name="Isosceles Triangle 91"/>
              <p:cNvSpPr/>
              <p:nvPr/>
            </p:nvSpPr>
            <p:spPr>
              <a:xfrm rot="16200000">
                <a:off x="9910618" y="1917021"/>
                <a:ext cx="314037" cy="335696"/>
              </a:xfrm>
              <a:prstGeom prst="triangl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>
                <a:off x="9881316" y="1869648"/>
                <a:ext cx="0" cy="420013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/>
          </p:nvGrpSpPr>
          <p:grpSpPr>
            <a:xfrm>
              <a:off x="7171564" y="1119951"/>
              <a:ext cx="172682" cy="239456"/>
              <a:chOff x="9881316" y="1869648"/>
              <a:chExt cx="354169" cy="420013"/>
            </a:xfrm>
          </p:grpSpPr>
          <p:sp>
            <p:nvSpPr>
              <p:cNvPr id="95" name="Isosceles Triangle 94"/>
              <p:cNvSpPr/>
              <p:nvPr/>
            </p:nvSpPr>
            <p:spPr>
              <a:xfrm rot="16200000">
                <a:off x="9910618" y="1917021"/>
                <a:ext cx="314037" cy="335696"/>
              </a:xfrm>
              <a:prstGeom prst="triangl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Connector 95"/>
              <p:cNvCxnSpPr/>
              <p:nvPr/>
            </p:nvCxnSpPr>
            <p:spPr>
              <a:xfrm>
                <a:off x="9881316" y="1869648"/>
                <a:ext cx="0" cy="420013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Freeform 96"/>
            <p:cNvSpPr/>
            <p:nvPr/>
          </p:nvSpPr>
          <p:spPr>
            <a:xfrm>
              <a:off x="7745781" y="2811782"/>
              <a:ext cx="354729" cy="372821"/>
            </a:xfrm>
            <a:custGeom>
              <a:avLst/>
              <a:gdLst>
                <a:gd name="connsiteX0" fmla="*/ 0 w 1549983"/>
                <a:gd name="connsiteY0" fmla="*/ 609611 h 1427604"/>
                <a:gd name="connsiteX1" fmla="*/ 46182 w 1549983"/>
                <a:gd name="connsiteY1" fmla="*/ 1413175 h 1427604"/>
                <a:gd name="connsiteX2" fmla="*/ 73891 w 1549983"/>
                <a:gd name="connsiteY2" fmla="*/ 11 h 1427604"/>
                <a:gd name="connsiteX3" fmla="*/ 193963 w 1549983"/>
                <a:gd name="connsiteY3" fmla="*/ 1385466 h 1427604"/>
                <a:gd name="connsiteX4" fmla="*/ 323273 w 1549983"/>
                <a:gd name="connsiteY4" fmla="*/ 36957 h 1427604"/>
                <a:gd name="connsiteX5" fmla="*/ 480291 w 1549983"/>
                <a:gd name="connsiteY5" fmla="*/ 1348520 h 1427604"/>
                <a:gd name="connsiteX6" fmla="*/ 738909 w 1549983"/>
                <a:gd name="connsiteY6" fmla="*/ 36957 h 1427604"/>
                <a:gd name="connsiteX7" fmla="*/ 932873 w 1549983"/>
                <a:gd name="connsiteY7" fmla="*/ 1366993 h 1427604"/>
                <a:gd name="connsiteX8" fmla="*/ 1126836 w 1549983"/>
                <a:gd name="connsiteY8" fmla="*/ 36957 h 1427604"/>
                <a:gd name="connsiteX9" fmla="*/ 1394691 w 1549983"/>
                <a:gd name="connsiteY9" fmla="*/ 1145320 h 1427604"/>
                <a:gd name="connsiteX10" fmla="*/ 1533236 w 1549983"/>
                <a:gd name="connsiteY10" fmla="*/ 1071429 h 1427604"/>
                <a:gd name="connsiteX11" fmla="*/ 1542473 w 1549983"/>
                <a:gd name="connsiteY11" fmla="*/ 1043720 h 142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9983" h="1427604">
                  <a:moveTo>
                    <a:pt x="0" y="609611"/>
                  </a:moveTo>
                  <a:cubicBezTo>
                    <a:pt x="16933" y="1062193"/>
                    <a:pt x="33867" y="1514775"/>
                    <a:pt x="46182" y="1413175"/>
                  </a:cubicBezTo>
                  <a:cubicBezTo>
                    <a:pt x="58497" y="1311575"/>
                    <a:pt x="49261" y="4629"/>
                    <a:pt x="73891" y="11"/>
                  </a:cubicBezTo>
                  <a:cubicBezTo>
                    <a:pt x="98521" y="-4607"/>
                    <a:pt x="152399" y="1379308"/>
                    <a:pt x="193963" y="1385466"/>
                  </a:cubicBezTo>
                  <a:cubicBezTo>
                    <a:pt x="235527" y="1391624"/>
                    <a:pt x="275552" y="43115"/>
                    <a:pt x="323273" y="36957"/>
                  </a:cubicBezTo>
                  <a:cubicBezTo>
                    <a:pt x="370994" y="30799"/>
                    <a:pt x="411018" y="1348520"/>
                    <a:pt x="480291" y="1348520"/>
                  </a:cubicBezTo>
                  <a:cubicBezTo>
                    <a:pt x="549564" y="1348520"/>
                    <a:pt x="663479" y="33878"/>
                    <a:pt x="738909" y="36957"/>
                  </a:cubicBezTo>
                  <a:cubicBezTo>
                    <a:pt x="814339" y="40036"/>
                    <a:pt x="868219" y="1366993"/>
                    <a:pt x="932873" y="1366993"/>
                  </a:cubicBezTo>
                  <a:cubicBezTo>
                    <a:pt x="997527" y="1366993"/>
                    <a:pt x="1049866" y="73902"/>
                    <a:pt x="1126836" y="36957"/>
                  </a:cubicBezTo>
                  <a:cubicBezTo>
                    <a:pt x="1203806" y="12"/>
                    <a:pt x="1326958" y="972908"/>
                    <a:pt x="1394691" y="1145320"/>
                  </a:cubicBezTo>
                  <a:cubicBezTo>
                    <a:pt x="1462424" y="1317732"/>
                    <a:pt x="1508606" y="1088362"/>
                    <a:pt x="1533236" y="1071429"/>
                  </a:cubicBezTo>
                  <a:cubicBezTo>
                    <a:pt x="1557866" y="1054496"/>
                    <a:pt x="1550169" y="1049108"/>
                    <a:pt x="1542473" y="1043720"/>
                  </a:cubicBezTo>
                </a:path>
              </a:pathLst>
            </a:custGeom>
            <a:noFill/>
            <a:ln w="28575">
              <a:gradFill flip="none" rotWithShape="1">
                <a:gsLst>
                  <a:gs pos="0">
                    <a:schemeClr val="accent5">
                      <a:lumMod val="75000"/>
                    </a:schemeClr>
                  </a:gs>
                  <a:gs pos="69500">
                    <a:schemeClr val="accent4">
                      <a:lumMod val="60000"/>
                      <a:lumOff val="40000"/>
                    </a:schemeClr>
                  </a:gs>
                  <a:gs pos="39000">
                    <a:srgbClr val="00B05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5958335" y="3223413"/>
              <a:ext cx="1096017" cy="1206226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3509562" y="2775936"/>
              <a:ext cx="2398649" cy="2492750"/>
            </a:xfrm>
            <a:prstGeom prst="roundRect">
              <a:avLst/>
            </a:prstGeom>
            <a:noFill/>
            <a:ln w="28575">
              <a:solidFill>
                <a:srgbClr val="1C9C9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 flipH="1" flipV="1">
              <a:off x="5058161" y="3229749"/>
              <a:ext cx="143784" cy="146859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47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z="1000" smtClean="0"/>
              <a:t>11</a:t>
            </a:fld>
            <a:endParaRPr lang="de-DE" sz="1000" dirty="0"/>
          </a:p>
        </p:txBody>
      </p:sp>
      <p:sp>
        <p:nvSpPr>
          <p:cNvPr id="21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2724149" y="6402922"/>
            <a:ext cx="3918193" cy="24879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AT" sz="1400" dirty="0"/>
              <a:t>antonia.lichtenegger@meduniwien.ac.at</a:t>
            </a:r>
            <a:endParaRPr lang="de-DE" sz="1400" dirty="0"/>
          </a:p>
        </p:txBody>
      </p:sp>
      <p:sp>
        <p:nvSpPr>
          <p:cNvPr id="17" name="Rectangle 16"/>
          <p:cNvSpPr/>
          <p:nvPr/>
        </p:nvSpPr>
        <p:spPr>
          <a:xfrm>
            <a:off x="603250" y="640816"/>
            <a:ext cx="79121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u="sng" dirty="0" smtClean="0"/>
              <a:t>Link:</a:t>
            </a: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/>
              <a:t/>
            </a:r>
            <a:br>
              <a:rPr lang="en-US" u="sng" dirty="0"/>
            </a:br>
            <a:r>
              <a:rPr lang="en-US" sz="1400" u="sng" dirty="0"/>
              <a:t>https://www.fwf.ac.at/en/research-funding/application/schroedinger-programme/</a:t>
            </a:r>
            <a:br>
              <a:rPr lang="en-US" sz="1400" u="sng" dirty="0"/>
            </a:br>
            <a:endParaRPr lang="en-US" sz="1400" u="sng" dirty="0"/>
          </a:p>
        </p:txBody>
      </p:sp>
      <p:sp>
        <p:nvSpPr>
          <p:cNvPr id="18" name="TextBox 17"/>
          <p:cNvSpPr txBox="1"/>
          <p:nvPr/>
        </p:nvSpPr>
        <p:spPr>
          <a:xfrm>
            <a:off x="3106016" y="3382216"/>
            <a:ext cx="27320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70C0"/>
              </a:buClr>
            </a:pPr>
            <a:r>
              <a:rPr lang="en-US" sz="1600" b="1" dirty="0" smtClean="0">
                <a:solidFill>
                  <a:schemeClr val="accent3"/>
                </a:solidFill>
              </a:rPr>
              <a:t>Collaborators in Austria</a:t>
            </a:r>
            <a:endParaRPr lang="en-US" sz="1600" b="1" dirty="0">
              <a:solidFill>
                <a:srgbClr val="002060"/>
              </a:solidFill>
            </a:endParaRPr>
          </a:p>
          <a:p>
            <a:pPr>
              <a:buClr>
                <a:srgbClr val="0070C0"/>
              </a:buClr>
            </a:pPr>
            <a:r>
              <a:rPr lang="en-US" sz="1600" dirty="0" err="1" smtClean="0"/>
              <a:t>Adelheid</a:t>
            </a:r>
            <a:r>
              <a:rPr lang="en-US" sz="1600" dirty="0" smtClean="0"/>
              <a:t> </a:t>
            </a:r>
            <a:r>
              <a:rPr lang="en-US" sz="1600" dirty="0" err="1" smtClean="0"/>
              <a:t>Wöhrer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Marion </a:t>
            </a:r>
            <a:r>
              <a:rPr lang="en-US" sz="1600" dirty="0" err="1" smtClean="0"/>
              <a:t>Gröger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Wolfgang </a:t>
            </a:r>
            <a:r>
              <a:rPr lang="en-US" sz="1600" dirty="0" err="1"/>
              <a:t>Weninger</a:t>
            </a:r>
            <a:endParaRPr lang="en-US" sz="1600" dirty="0"/>
          </a:p>
          <a:p>
            <a:pPr>
              <a:buClr>
                <a:srgbClr val="0070C0"/>
              </a:buClr>
            </a:pPr>
            <a:r>
              <a:rPr lang="en-US" sz="1600" dirty="0"/>
              <a:t>Martin </a:t>
            </a:r>
            <a:r>
              <a:rPr lang="en-US" sz="1600" dirty="0" err="1"/>
              <a:t>Distel</a:t>
            </a:r>
            <a:endParaRPr lang="en-US" sz="1600" dirty="0"/>
          </a:p>
          <a:p>
            <a:pPr>
              <a:buClr>
                <a:srgbClr val="0070C0"/>
              </a:buClr>
            </a:pP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250" y="3388062"/>
            <a:ext cx="25027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70C0"/>
              </a:buClr>
            </a:pPr>
            <a:r>
              <a:rPr lang="en-US" sz="1600" b="1" dirty="0">
                <a:solidFill>
                  <a:schemeClr val="accent3"/>
                </a:solidFill>
              </a:rPr>
              <a:t>Baumann </a:t>
            </a:r>
            <a:r>
              <a:rPr lang="en-US" sz="1600" b="1" dirty="0" smtClean="0">
                <a:solidFill>
                  <a:schemeClr val="accent3"/>
                </a:solidFill>
              </a:rPr>
              <a:t>Lab</a:t>
            </a:r>
            <a:r>
              <a:rPr lang="en-US" sz="1600" dirty="0">
                <a:solidFill>
                  <a:srgbClr val="002060"/>
                </a:solidFill>
              </a:rPr>
              <a:t/>
            </a:r>
            <a:br>
              <a:rPr lang="en-US" sz="1600" dirty="0">
                <a:solidFill>
                  <a:srgbClr val="002060"/>
                </a:solidFill>
              </a:rPr>
            </a:br>
            <a:r>
              <a:rPr lang="en-US" sz="1600" b="1" dirty="0"/>
              <a:t>Bernhard Baumann</a:t>
            </a:r>
            <a:br>
              <a:rPr lang="en-US" sz="1600" b="1" dirty="0"/>
            </a:br>
            <a:r>
              <a:rPr lang="en-US" sz="1600" dirty="0"/>
              <a:t>Conrad Merkle</a:t>
            </a:r>
            <a:br>
              <a:rPr lang="en-US" sz="1600" dirty="0"/>
            </a:br>
            <a:r>
              <a:rPr lang="en-US" sz="1600" dirty="0"/>
              <a:t>Danielle J. Harper </a:t>
            </a:r>
            <a:br>
              <a:rPr lang="en-US" sz="1600" dirty="0"/>
            </a:br>
            <a:r>
              <a:rPr lang="en-US" sz="1600" dirty="0"/>
              <a:t>Marco Augustin</a:t>
            </a:r>
            <a:br>
              <a:rPr lang="en-US" sz="1600" dirty="0"/>
            </a:br>
            <a:r>
              <a:rPr lang="en-US" sz="1600" dirty="0" smtClean="0"/>
              <a:t>Pablo </a:t>
            </a:r>
            <a:r>
              <a:rPr lang="en-US" sz="1600" dirty="0" err="1" smtClean="0"/>
              <a:t>Eugui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Johanna </a:t>
            </a:r>
            <a:r>
              <a:rPr lang="en-US" sz="1600" dirty="0" err="1" smtClean="0"/>
              <a:t>Gesperger</a:t>
            </a:r>
            <a:endParaRPr lang="en-US" sz="1600" dirty="0"/>
          </a:p>
        </p:txBody>
      </p:sp>
      <p:pic>
        <p:nvPicPr>
          <p:cNvPr id="20" name="Picture 4" descr="http://www.welcomeurope.com/images/factoftheday/b47683cd3919e055f5cc9eb33a2e3daef162383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2" b="18727"/>
          <a:stretch/>
        </p:blipFill>
        <p:spPr bwMode="auto">
          <a:xfrm>
            <a:off x="2459904" y="1920635"/>
            <a:ext cx="2225675" cy="108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6"/>
          <p:cNvSpPr txBox="1">
            <a:spLocks/>
          </p:cNvSpPr>
          <p:nvPr/>
        </p:nvSpPr>
        <p:spPr>
          <a:xfrm>
            <a:off x="4751387" y="2147027"/>
            <a:ext cx="1890955" cy="580218"/>
          </a:xfrm>
          <a:prstGeom prst="rect">
            <a:avLst/>
          </a:prstGeom>
        </p:spPr>
        <p:txBody>
          <a:bodyPr vert="horz" lIns="0" tIns="34290" rIns="68580" bIns="3429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400" b="1" dirty="0"/>
              <a:t>ERC Starting Grant 640396 OPTIMALZ</a:t>
            </a:r>
            <a:endParaRPr 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981700" y="3388063"/>
            <a:ext cx="25320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70C0"/>
              </a:buClr>
            </a:pPr>
            <a:r>
              <a:rPr lang="en-US" sz="1600" b="1" dirty="0" smtClean="0">
                <a:solidFill>
                  <a:schemeClr val="accent3"/>
                </a:solidFill>
              </a:rPr>
              <a:t>Collaborators in Japan</a:t>
            </a:r>
            <a:endParaRPr lang="en-US" sz="1600" b="1" dirty="0">
              <a:solidFill>
                <a:srgbClr val="002060"/>
              </a:solidFill>
            </a:endParaRPr>
          </a:p>
          <a:p>
            <a:pPr>
              <a:buClr>
                <a:srgbClr val="0070C0"/>
              </a:buClr>
            </a:pPr>
            <a:r>
              <a:rPr lang="en-US" sz="1600" b="1" dirty="0" smtClean="0"/>
              <a:t>Yoshiaki </a:t>
            </a:r>
            <a:r>
              <a:rPr lang="en-US" sz="1600" b="1" dirty="0" err="1" smtClean="0"/>
              <a:t>Yasuno</a:t>
            </a:r>
            <a:endParaRPr lang="en-US" sz="1600" b="1" dirty="0" smtClean="0"/>
          </a:p>
          <a:p>
            <a:pPr>
              <a:buClr>
                <a:srgbClr val="0070C0"/>
              </a:buClr>
            </a:pPr>
            <a:r>
              <a:rPr lang="en-US" sz="1600" dirty="0"/>
              <a:t>Shinichi </a:t>
            </a:r>
            <a:r>
              <a:rPr lang="en-US" sz="1600" dirty="0" smtClean="0"/>
              <a:t>Fukuda</a:t>
            </a:r>
          </a:p>
          <a:p>
            <a:pPr>
              <a:buClr>
                <a:srgbClr val="0070C0"/>
              </a:buClr>
            </a:pPr>
            <a:r>
              <a:rPr lang="en-US" sz="1600" dirty="0"/>
              <a:t>Hideaki Kano </a:t>
            </a:r>
            <a:endParaRPr lang="en-US" sz="1600" dirty="0" smtClean="0"/>
          </a:p>
          <a:p>
            <a:pPr>
              <a:buClr>
                <a:srgbClr val="0070C0"/>
              </a:buClr>
            </a:pPr>
            <a:r>
              <a:rPr lang="en-US" sz="1600" dirty="0"/>
              <a:t>Masahiro </a:t>
            </a:r>
            <a:r>
              <a:rPr lang="en-US" sz="1600" dirty="0" smtClean="0"/>
              <a:t>Miura</a:t>
            </a:r>
          </a:p>
          <a:p>
            <a:pPr>
              <a:buClr>
                <a:srgbClr val="0070C0"/>
              </a:buClr>
            </a:pPr>
            <a:r>
              <a:rPr lang="en-US" sz="1600" dirty="0"/>
              <a:t>Satoshi </a:t>
            </a:r>
            <a:r>
              <a:rPr lang="en-US" sz="1600" dirty="0" err="1" smtClean="0"/>
              <a:t>Matsusaka</a:t>
            </a:r>
            <a:endParaRPr lang="en-US" sz="1600" dirty="0" smtClean="0"/>
          </a:p>
          <a:p>
            <a:pPr>
              <a:buClr>
                <a:srgbClr val="0070C0"/>
              </a:buClr>
            </a:pPr>
            <a:r>
              <a:rPr lang="en-US" sz="1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770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2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ular Callout 12"/>
          <p:cNvSpPr/>
          <p:nvPr/>
        </p:nvSpPr>
        <p:spPr>
          <a:xfrm>
            <a:off x="380571" y="3077874"/>
            <a:ext cx="6529610" cy="3000821"/>
          </a:xfrm>
          <a:custGeom>
            <a:avLst/>
            <a:gdLst>
              <a:gd name="connsiteX0" fmla="*/ 0 w 6010706"/>
              <a:gd name="connsiteY0" fmla="*/ 523231 h 3139321"/>
              <a:gd name="connsiteX1" fmla="*/ 523231 w 6010706"/>
              <a:gd name="connsiteY1" fmla="*/ 0 h 3139321"/>
              <a:gd name="connsiteX2" fmla="*/ 3506245 w 6010706"/>
              <a:gd name="connsiteY2" fmla="*/ 0 h 3139321"/>
              <a:gd name="connsiteX3" fmla="*/ 3506245 w 6010706"/>
              <a:gd name="connsiteY3" fmla="*/ 0 h 3139321"/>
              <a:gd name="connsiteX4" fmla="*/ 5008922 w 6010706"/>
              <a:gd name="connsiteY4" fmla="*/ 0 h 3139321"/>
              <a:gd name="connsiteX5" fmla="*/ 5487475 w 6010706"/>
              <a:gd name="connsiteY5" fmla="*/ 0 h 3139321"/>
              <a:gd name="connsiteX6" fmla="*/ 6010706 w 6010706"/>
              <a:gd name="connsiteY6" fmla="*/ 523231 h 3139321"/>
              <a:gd name="connsiteX7" fmla="*/ 6010706 w 6010706"/>
              <a:gd name="connsiteY7" fmla="*/ 523220 h 3139321"/>
              <a:gd name="connsiteX8" fmla="*/ 6529610 w 6010706"/>
              <a:gd name="connsiteY8" fmla="*/ 447950 h 3139321"/>
              <a:gd name="connsiteX9" fmla="*/ 6010706 w 6010706"/>
              <a:gd name="connsiteY9" fmla="*/ 1308050 h 3139321"/>
              <a:gd name="connsiteX10" fmla="*/ 6010706 w 6010706"/>
              <a:gd name="connsiteY10" fmla="*/ 2616090 h 3139321"/>
              <a:gd name="connsiteX11" fmla="*/ 5487475 w 6010706"/>
              <a:gd name="connsiteY11" fmla="*/ 3139321 h 3139321"/>
              <a:gd name="connsiteX12" fmla="*/ 5008922 w 6010706"/>
              <a:gd name="connsiteY12" fmla="*/ 3139321 h 3139321"/>
              <a:gd name="connsiteX13" fmla="*/ 3506245 w 6010706"/>
              <a:gd name="connsiteY13" fmla="*/ 3139321 h 3139321"/>
              <a:gd name="connsiteX14" fmla="*/ 3506245 w 6010706"/>
              <a:gd name="connsiteY14" fmla="*/ 3139321 h 3139321"/>
              <a:gd name="connsiteX15" fmla="*/ 523231 w 6010706"/>
              <a:gd name="connsiteY15" fmla="*/ 3139321 h 3139321"/>
              <a:gd name="connsiteX16" fmla="*/ 0 w 6010706"/>
              <a:gd name="connsiteY16" fmla="*/ 2616090 h 3139321"/>
              <a:gd name="connsiteX17" fmla="*/ 0 w 6010706"/>
              <a:gd name="connsiteY17" fmla="*/ 1308050 h 3139321"/>
              <a:gd name="connsiteX18" fmla="*/ 0 w 6010706"/>
              <a:gd name="connsiteY18" fmla="*/ 523220 h 3139321"/>
              <a:gd name="connsiteX19" fmla="*/ 0 w 6010706"/>
              <a:gd name="connsiteY19" fmla="*/ 523220 h 3139321"/>
              <a:gd name="connsiteX20" fmla="*/ 0 w 6010706"/>
              <a:gd name="connsiteY20" fmla="*/ 523231 h 3139321"/>
              <a:gd name="connsiteX0" fmla="*/ 0 w 6529610"/>
              <a:gd name="connsiteY0" fmla="*/ 523231 h 3139321"/>
              <a:gd name="connsiteX1" fmla="*/ 523231 w 6529610"/>
              <a:gd name="connsiteY1" fmla="*/ 0 h 3139321"/>
              <a:gd name="connsiteX2" fmla="*/ 3506245 w 6529610"/>
              <a:gd name="connsiteY2" fmla="*/ 0 h 3139321"/>
              <a:gd name="connsiteX3" fmla="*/ 3506245 w 6529610"/>
              <a:gd name="connsiteY3" fmla="*/ 0 h 3139321"/>
              <a:gd name="connsiteX4" fmla="*/ 5008922 w 6529610"/>
              <a:gd name="connsiteY4" fmla="*/ 0 h 3139321"/>
              <a:gd name="connsiteX5" fmla="*/ 5487475 w 6529610"/>
              <a:gd name="connsiteY5" fmla="*/ 0 h 3139321"/>
              <a:gd name="connsiteX6" fmla="*/ 6010706 w 6529610"/>
              <a:gd name="connsiteY6" fmla="*/ 523231 h 3139321"/>
              <a:gd name="connsiteX7" fmla="*/ 6010706 w 6529610"/>
              <a:gd name="connsiteY7" fmla="*/ 523220 h 3139321"/>
              <a:gd name="connsiteX8" fmla="*/ 6529610 w 6529610"/>
              <a:gd name="connsiteY8" fmla="*/ 447950 h 3139321"/>
              <a:gd name="connsiteX9" fmla="*/ 6029756 w 6529610"/>
              <a:gd name="connsiteY9" fmla="*/ 1050875 h 3139321"/>
              <a:gd name="connsiteX10" fmla="*/ 6010706 w 6529610"/>
              <a:gd name="connsiteY10" fmla="*/ 2616090 h 3139321"/>
              <a:gd name="connsiteX11" fmla="*/ 5487475 w 6529610"/>
              <a:gd name="connsiteY11" fmla="*/ 3139321 h 3139321"/>
              <a:gd name="connsiteX12" fmla="*/ 5008922 w 6529610"/>
              <a:gd name="connsiteY12" fmla="*/ 3139321 h 3139321"/>
              <a:gd name="connsiteX13" fmla="*/ 3506245 w 6529610"/>
              <a:gd name="connsiteY13" fmla="*/ 3139321 h 3139321"/>
              <a:gd name="connsiteX14" fmla="*/ 3506245 w 6529610"/>
              <a:gd name="connsiteY14" fmla="*/ 3139321 h 3139321"/>
              <a:gd name="connsiteX15" fmla="*/ 523231 w 6529610"/>
              <a:gd name="connsiteY15" fmla="*/ 3139321 h 3139321"/>
              <a:gd name="connsiteX16" fmla="*/ 0 w 6529610"/>
              <a:gd name="connsiteY16" fmla="*/ 2616090 h 3139321"/>
              <a:gd name="connsiteX17" fmla="*/ 0 w 6529610"/>
              <a:gd name="connsiteY17" fmla="*/ 1308050 h 3139321"/>
              <a:gd name="connsiteX18" fmla="*/ 0 w 6529610"/>
              <a:gd name="connsiteY18" fmla="*/ 523220 h 3139321"/>
              <a:gd name="connsiteX19" fmla="*/ 0 w 6529610"/>
              <a:gd name="connsiteY19" fmla="*/ 523220 h 3139321"/>
              <a:gd name="connsiteX20" fmla="*/ 0 w 6529610"/>
              <a:gd name="connsiteY20" fmla="*/ 523231 h 313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529610" h="3139321">
                <a:moveTo>
                  <a:pt x="0" y="523231"/>
                </a:moveTo>
                <a:cubicBezTo>
                  <a:pt x="0" y="234258"/>
                  <a:pt x="234258" y="0"/>
                  <a:pt x="523231" y="0"/>
                </a:cubicBezTo>
                <a:lnTo>
                  <a:pt x="3506245" y="0"/>
                </a:lnTo>
                <a:lnTo>
                  <a:pt x="3506245" y="0"/>
                </a:lnTo>
                <a:lnTo>
                  <a:pt x="5008922" y="0"/>
                </a:lnTo>
                <a:lnTo>
                  <a:pt x="5487475" y="0"/>
                </a:lnTo>
                <a:cubicBezTo>
                  <a:pt x="5776448" y="0"/>
                  <a:pt x="6010706" y="234258"/>
                  <a:pt x="6010706" y="523231"/>
                </a:cubicBezTo>
                <a:lnTo>
                  <a:pt x="6010706" y="523220"/>
                </a:lnTo>
                <a:lnTo>
                  <a:pt x="6529610" y="447950"/>
                </a:lnTo>
                <a:lnTo>
                  <a:pt x="6029756" y="1050875"/>
                </a:lnTo>
                <a:cubicBezTo>
                  <a:pt x="6029756" y="1486888"/>
                  <a:pt x="6010706" y="2180077"/>
                  <a:pt x="6010706" y="2616090"/>
                </a:cubicBezTo>
                <a:cubicBezTo>
                  <a:pt x="6010706" y="2905063"/>
                  <a:pt x="5776448" y="3139321"/>
                  <a:pt x="5487475" y="3139321"/>
                </a:cubicBezTo>
                <a:lnTo>
                  <a:pt x="5008922" y="3139321"/>
                </a:lnTo>
                <a:lnTo>
                  <a:pt x="3506245" y="3139321"/>
                </a:lnTo>
                <a:lnTo>
                  <a:pt x="3506245" y="3139321"/>
                </a:lnTo>
                <a:lnTo>
                  <a:pt x="523231" y="3139321"/>
                </a:lnTo>
                <a:cubicBezTo>
                  <a:pt x="234258" y="3139321"/>
                  <a:pt x="0" y="2905063"/>
                  <a:pt x="0" y="2616090"/>
                </a:cubicBezTo>
                <a:lnTo>
                  <a:pt x="0" y="1308050"/>
                </a:lnTo>
                <a:lnTo>
                  <a:pt x="0" y="523220"/>
                </a:lnTo>
                <a:lnTo>
                  <a:pt x="0" y="523220"/>
                </a:lnTo>
                <a:lnTo>
                  <a:pt x="0" y="52323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z="1000" smtClean="0"/>
              <a:pPr/>
              <a:t>2</a:t>
            </a:fld>
            <a:endParaRPr lang="de-DE" sz="1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3250" y="380999"/>
            <a:ext cx="7912100" cy="498925"/>
          </a:xfrm>
        </p:spPr>
        <p:txBody>
          <a:bodyPr>
            <a:noAutofit/>
          </a:bodyPr>
          <a:lstStyle/>
          <a:p>
            <a:r>
              <a:rPr lang="en-US" sz="2800" b="1" dirty="0"/>
              <a:t>Erwin Schrödinger </a:t>
            </a:r>
            <a:r>
              <a:rPr lang="en-US" sz="2800" b="1" dirty="0" smtClean="0"/>
              <a:t>Fellowships</a:t>
            </a:r>
            <a:r>
              <a:rPr lang="en-US" sz="2800" b="1" dirty="0"/>
              <a:t/>
            </a:r>
            <a:br>
              <a:rPr lang="en-US" sz="2800" b="1" dirty="0"/>
            </a:b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466296" y="3089973"/>
            <a:ext cx="60107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Promotion </a:t>
            </a:r>
            <a:r>
              <a:rPr lang="en-US" dirty="0"/>
              <a:t>of scientific work at leading foreign research </a:t>
            </a:r>
            <a:r>
              <a:rPr lang="en-US" dirty="0" smtClean="0"/>
              <a:t>institutions, gaining </a:t>
            </a:r>
            <a:r>
              <a:rPr lang="en-US" dirty="0"/>
              <a:t>experience abroad during the </a:t>
            </a:r>
            <a:r>
              <a:rPr lang="en-US" dirty="0" smtClean="0"/>
              <a:t>postdoc-phase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ccess </a:t>
            </a:r>
            <a:r>
              <a:rPr lang="en-US" dirty="0"/>
              <a:t>to new scientific areas, </a:t>
            </a:r>
            <a:r>
              <a:rPr lang="en-US" dirty="0" smtClean="0"/>
              <a:t>methods, procedures </a:t>
            </a:r>
            <a:r>
              <a:rPr lang="en-US" dirty="0"/>
              <a:t>and </a:t>
            </a:r>
            <a:r>
              <a:rPr lang="en-US" dirty="0" smtClean="0"/>
              <a:t>techniques</a:t>
            </a:r>
            <a:br>
              <a:rPr lang="en-US" dirty="0" smtClean="0"/>
            </a:b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Further development </a:t>
            </a:r>
            <a:r>
              <a:rPr lang="en-US" dirty="0"/>
              <a:t>of science in Austria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(returning phase)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4468" y="1079619"/>
            <a:ext cx="2699294" cy="111277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603250" y="1185476"/>
            <a:ext cx="52112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Fellowship of the </a:t>
            </a:r>
            <a:r>
              <a:rPr lang="de-AT" dirty="0" smtClean="0"/>
              <a:t>Austrian </a:t>
            </a:r>
            <a:r>
              <a:rPr lang="de-AT" dirty="0"/>
              <a:t>Science Fund </a:t>
            </a:r>
            <a:endParaRPr lang="de-AT" dirty="0" smtClean="0"/>
          </a:p>
          <a:p>
            <a:r>
              <a:rPr lang="de-AT" dirty="0" smtClean="0"/>
              <a:t>(Fonds </a:t>
            </a:r>
            <a:r>
              <a:rPr lang="de-AT" dirty="0"/>
              <a:t>zur Förderung der wissenschaftlichen Forschung, FWF) </a:t>
            </a:r>
            <a:endParaRPr lang="en-US" dirty="0" smtClean="0"/>
          </a:p>
        </p:txBody>
      </p:sp>
      <p:sp>
        <p:nvSpPr>
          <p:cNvPr id="48" name="Rectangle 47"/>
          <p:cNvSpPr/>
          <p:nvPr/>
        </p:nvSpPr>
        <p:spPr>
          <a:xfrm>
            <a:off x="603251" y="2409922"/>
            <a:ext cx="7910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u="sng" dirty="0" smtClean="0"/>
              <a:t>Target group</a:t>
            </a:r>
            <a:r>
              <a:rPr lang="en-US" dirty="0" smtClean="0"/>
              <a:t>: Young qualified </a:t>
            </a:r>
            <a:r>
              <a:rPr lang="en-US" dirty="0"/>
              <a:t>scientists </a:t>
            </a:r>
            <a:r>
              <a:rPr lang="en-US" dirty="0" smtClean="0"/>
              <a:t>of any discipline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33" y="2411134"/>
            <a:ext cx="1785505" cy="370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9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  <p:bldP spid="47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z="1000" smtClean="0"/>
              <a:pPr/>
              <a:t>3</a:t>
            </a:fld>
            <a:endParaRPr lang="de-DE" sz="100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603250" y="377825"/>
            <a:ext cx="7912100" cy="498925"/>
          </a:xfrm>
        </p:spPr>
        <p:txBody>
          <a:bodyPr>
            <a:noAutofit/>
          </a:bodyPr>
          <a:lstStyle/>
          <a:p>
            <a:r>
              <a:rPr lang="en-US" sz="2800" b="1" dirty="0"/>
              <a:t>Erwin Schrödinger </a:t>
            </a:r>
            <a:r>
              <a:rPr lang="en-US" sz="2800" b="1" dirty="0" smtClean="0"/>
              <a:t>Fellowships</a:t>
            </a:r>
            <a:r>
              <a:rPr lang="en-US" sz="2800" b="1" dirty="0"/>
              <a:t/>
            </a:r>
            <a:br>
              <a:rPr lang="en-US" sz="2800" b="1" dirty="0"/>
            </a:b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603250" y="1003566"/>
            <a:ext cx="7912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u="sng" dirty="0"/>
              <a:t>Requirements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Completed </a:t>
            </a:r>
            <a:r>
              <a:rPr lang="en-US" dirty="0"/>
              <a:t>doctoral </a:t>
            </a:r>
            <a:r>
              <a:rPr lang="en-US" dirty="0" smtClean="0"/>
              <a:t>studies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International </a:t>
            </a:r>
            <a:r>
              <a:rPr lang="en-US" dirty="0"/>
              <a:t>scientific </a:t>
            </a:r>
            <a:r>
              <a:rPr lang="en-US" dirty="0" smtClean="0"/>
              <a:t>publications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Invitation </a:t>
            </a:r>
            <a:r>
              <a:rPr lang="en-US" dirty="0"/>
              <a:t>from the foreign research </a:t>
            </a:r>
            <a:r>
              <a:rPr lang="en-US" dirty="0" smtClean="0"/>
              <a:t>institution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onfirmation </a:t>
            </a:r>
            <a:r>
              <a:rPr lang="en-US" dirty="0"/>
              <a:t>of the Austrian research institution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Place of </a:t>
            </a:r>
            <a:r>
              <a:rPr lang="en-US" dirty="0"/>
              <a:t>residence in Austria for at least </a:t>
            </a:r>
            <a:r>
              <a:rPr lang="en-US" dirty="0" smtClean="0"/>
              <a:t>3 </a:t>
            </a:r>
            <a:r>
              <a:rPr lang="en-US" dirty="0" smtClean="0"/>
              <a:t>years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3250" y="3496156"/>
            <a:ext cx="7912100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Fellowship: </a:t>
            </a:r>
            <a:r>
              <a:rPr lang="en-US" dirty="0">
                <a:solidFill>
                  <a:schemeClr val="bg1"/>
                </a:solidFill>
              </a:rPr>
              <a:t>abroad: 10 to 24 months; return phase: max. 12 </a:t>
            </a:r>
            <a:r>
              <a:rPr lang="en-US" dirty="0" smtClean="0">
                <a:solidFill>
                  <a:schemeClr val="bg1"/>
                </a:solidFill>
              </a:rPr>
              <a:t>months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3250" y="4193428"/>
            <a:ext cx="79121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b="1" u="sng" dirty="0" smtClean="0">
                <a:solidFill>
                  <a:srgbClr val="C00000"/>
                </a:solidFill>
              </a:rPr>
              <a:t>Benefits: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dirty="0" smtClean="0"/>
              <a:t>ellowship abroad (tax free): </a:t>
            </a:r>
            <a:r>
              <a:rPr lang="en-US" dirty="0" smtClean="0"/>
              <a:t>47,400 </a:t>
            </a:r>
            <a:r>
              <a:rPr lang="en-US" dirty="0" smtClean="0"/>
              <a:t>€ per </a:t>
            </a:r>
            <a:r>
              <a:rPr lang="en-US" dirty="0" smtClean="0"/>
              <a:t>year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Return </a:t>
            </a:r>
            <a:r>
              <a:rPr lang="en-US" dirty="0" smtClean="0"/>
              <a:t>phase: personnel costs of 75,890 € per year and project specific costs up to 12,000 € per year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Additionally: Travel and conference costs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02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z="1000" smtClean="0"/>
              <a:pPr/>
              <a:t>4</a:t>
            </a:fld>
            <a:endParaRPr lang="de-DE" sz="100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603250" y="377825"/>
            <a:ext cx="7912100" cy="498925"/>
          </a:xfrm>
        </p:spPr>
        <p:txBody>
          <a:bodyPr>
            <a:noAutofit/>
          </a:bodyPr>
          <a:lstStyle/>
          <a:p>
            <a:r>
              <a:rPr lang="en-US" sz="2800" b="1" dirty="0"/>
              <a:t>Erwin Schrödinger </a:t>
            </a:r>
            <a:r>
              <a:rPr lang="en-US" sz="2800" b="1" dirty="0" smtClean="0"/>
              <a:t>Fellowships</a:t>
            </a:r>
            <a:r>
              <a:rPr lang="en-US" sz="2800" b="1" dirty="0"/>
              <a:t/>
            </a:r>
            <a:br>
              <a:rPr lang="en-US" sz="2800" b="1" dirty="0"/>
            </a:b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01663" y="1109780"/>
            <a:ext cx="791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u="sng" dirty="0" smtClean="0"/>
              <a:t>Application Procedure</a:t>
            </a:r>
            <a:endParaRPr lang="en-US" u="sng" dirty="0"/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Accepted </a:t>
            </a:r>
            <a:r>
              <a:rPr lang="en-US" dirty="0"/>
              <a:t>continuously, no application deadlines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Online system for submission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01663" y="2520739"/>
            <a:ext cx="7912100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P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rojects has to be in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the field of basic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research, clearly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defined, convincingly described in terms of objectives and methods, and limited in time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3250" y="3646536"/>
            <a:ext cx="7912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u="sng" dirty="0" smtClean="0"/>
              <a:t>Application</a:t>
            </a:r>
            <a:endParaRPr lang="en-US" u="sng" dirty="0"/>
          </a:p>
          <a:p>
            <a:pPr marL="400050" indent="-400050">
              <a:buClr>
                <a:schemeClr val="accent1"/>
              </a:buClr>
              <a:buFont typeface="+mj-lt"/>
              <a:buAutoNum type="romanUcPeriod"/>
            </a:pPr>
            <a:endParaRPr lang="en-US" dirty="0"/>
          </a:p>
          <a:p>
            <a:pPr marL="400050" indent="-400050">
              <a:buClr>
                <a:schemeClr val="accent1"/>
              </a:buClr>
              <a:buFont typeface="+mj-lt"/>
              <a:buAutoNum type="romanUcPeriod"/>
            </a:pPr>
            <a:r>
              <a:rPr lang="en-US" dirty="0" smtClean="0"/>
              <a:t>Academic </a:t>
            </a:r>
            <a:r>
              <a:rPr lang="en-US" dirty="0"/>
              <a:t>abstract in </a:t>
            </a:r>
            <a:r>
              <a:rPr lang="en-US" dirty="0" smtClean="0"/>
              <a:t>English (3,000 characters)</a:t>
            </a:r>
            <a:br>
              <a:rPr lang="en-US" dirty="0" smtClean="0"/>
            </a:br>
            <a:endParaRPr lang="en-US" dirty="0" smtClean="0"/>
          </a:p>
          <a:p>
            <a:pPr marL="400050" indent="-400050">
              <a:buClr>
                <a:schemeClr val="accent1"/>
              </a:buClr>
              <a:buFont typeface="+mj-lt"/>
              <a:buAutoNum type="romanUcPeriod"/>
            </a:pPr>
            <a:r>
              <a:rPr lang="en-US" dirty="0"/>
              <a:t>Project description </a:t>
            </a:r>
            <a:r>
              <a:rPr lang="en-US" dirty="0" smtClean="0"/>
              <a:t>(50,000 </a:t>
            </a:r>
            <a:r>
              <a:rPr lang="en-US" dirty="0"/>
              <a:t>characters </a:t>
            </a:r>
            <a:r>
              <a:rPr lang="en-US" dirty="0" smtClean="0"/>
              <a:t>- 20 pages)</a:t>
            </a:r>
            <a:br>
              <a:rPr lang="en-US" dirty="0" smtClean="0"/>
            </a:br>
            <a:endParaRPr lang="en-US" dirty="0" smtClean="0"/>
          </a:p>
          <a:p>
            <a:pPr marL="400050" indent="-400050">
              <a:buClr>
                <a:schemeClr val="accent1"/>
              </a:buClr>
              <a:buFont typeface="+mj-lt"/>
              <a:buAutoNum type="romanUcPeriod"/>
            </a:pPr>
            <a:r>
              <a:rPr lang="en-US" dirty="0" smtClean="0"/>
              <a:t>Annexes (CV, citations, recommendation, invitation and collaboration letters)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7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z="1000" smtClean="0"/>
              <a:pPr/>
              <a:t>5</a:t>
            </a:fld>
            <a:endParaRPr lang="de-DE" sz="1000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603250" y="377825"/>
            <a:ext cx="7912100" cy="498925"/>
          </a:xfrm>
          <a:prstGeom prst="rect">
            <a:avLst/>
          </a:prstGeom>
        </p:spPr>
        <p:txBody>
          <a:bodyPr vert="horz" lIns="0" tIns="7200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Erwin Schrödinger Fellowships</a:t>
            </a:r>
            <a:br>
              <a:rPr lang="en-US" sz="2800" b="1" dirty="0" smtClean="0"/>
            </a:b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04837" y="1198563"/>
            <a:ext cx="791051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u="sng" dirty="0" smtClean="0"/>
              <a:t>Project description</a:t>
            </a:r>
          </a:p>
          <a:p>
            <a:pPr>
              <a:buClr>
                <a:schemeClr val="accent1"/>
              </a:buClr>
            </a:pPr>
            <a:endParaRPr lang="en-US" u="sng" dirty="0" smtClean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Clearly defined aims and hypotheses </a:t>
            </a:r>
            <a:r>
              <a:rPr lang="en-US" dirty="0" smtClean="0"/>
              <a:t>of </a:t>
            </a:r>
            <a:r>
              <a:rPr lang="en-US" dirty="0"/>
              <a:t>the </a:t>
            </a:r>
            <a:r>
              <a:rPr lang="en-US" dirty="0" smtClean="0"/>
              <a:t>project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Description of the project’s </a:t>
            </a:r>
            <a:r>
              <a:rPr lang="en-US" dirty="0" smtClean="0"/>
              <a:t>level </a:t>
            </a:r>
            <a:r>
              <a:rPr lang="en-US" dirty="0"/>
              <a:t>of originality or </a:t>
            </a:r>
            <a:r>
              <a:rPr lang="en-US" dirty="0" smtClean="0"/>
              <a:t>innovation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State of the art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Methods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Cooperation arrangements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Work plan and </a:t>
            </a:r>
            <a:r>
              <a:rPr lang="en-US" dirty="0" smtClean="0"/>
              <a:t>timeline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Ethical</a:t>
            </a:r>
            <a:r>
              <a:rPr lang="en-US" dirty="0"/>
              <a:t>, </a:t>
            </a:r>
            <a:r>
              <a:rPr lang="en-US" dirty="0" smtClean="0"/>
              <a:t>safety, regulatory, sex-specific </a:t>
            </a:r>
            <a:r>
              <a:rPr lang="en-US" dirty="0"/>
              <a:t>and gender-related </a:t>
            </a:r>
            <a:r>
              <a:rPr lang="en-US" dirty="0" smtClean="0"/>
              <a:t>aspects</a:t>
            </a:r>
            <a:endParaRPr lang="en-US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986" y="2740617"/>
            <a:ext cx="3719114" cy="216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2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z="1000" smtClean="0"/>
              <a:pPr/>
              <a:t>6</a:t>
            </a:fld>
            <a:endParaRPr lang="de-DE" sz="100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603250" y="377825"/>
            <a:ext cx="7912100" cy="787849"/>
          </a:xfrm>
          <a:prstGeom prst="rect">
            <a:avLst/>
          </a:prstGeom>
        </p:spPr>
        <p:txBody>
          <a:bodyPr vert="horz" lIns="0" tIns="7200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/>
              <a:t>Non-invasive ex-vivo/in-vivo pre-clinical tissue analysis platform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601663" y="1575228"/>
            <a:ext cx="79121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2">
                  <a:lumMod val="50000"/>
                </a:schemeClr>
              </a:buClr>
            </a:pPr>
            <a:r>
              <a:rPr lang="en-US" dirty="0" smtClean="0"/>
              <a:t>Hypotheses of the project</a:t>
            </a:r>
          </a:p>
          <a:p>
            <a:pPr marL="400050" indent="-400050">
              <a:buClr>
                <a:schemeClr val="bg2">
                  <a:lumMod val="50000"/>
                </a:schemeClr>
              </a:buClr>
              <a:buFont typeface="+mj-lt"/>
              <a:buAutoNum type="romanUcPeriod"/>
            </a:pPr>
            <a:endParaRPr lang="en-US" dirty="0" smtClean="0"/>
          </a:p>
          <a:p>
            <a:pPr marL="400050" indent="-400050">
              <a:buClr>
                <a:schemeClr val="bg2">
                  <a:lumMod val="50000"/>
                </a:schemeClr>
              </a:buClr>
              <a:buFont typeface="+mj-lt"/>
              <a:buAutoNum type="romanUcPeriod"/>
            </a:pPr>
            <a:r>
              <a:rPr lang="en-US" dirty="0" smtClean="0"/>
              <a:t>Multi-modal</a:t>
            </a:r>
            <a:r>
              <a:rPr lang="en-US" dirty="0"/>
              <a:t>, optical coherence microscopy (OCM) is a multi-method approach for in-vivo and ex-vivo investigations in pre-clinical cancer </a:t>
            </a:r>
            <a:r>
              <a:rPr lang="en-US" dirty="0" smtClean="0"/>
              <a:t>research.</a:t>
            </a:r>
            <a:br>
              <a:rPr lang="en-US" dirty="0" smtClean="0"/>
            </a:br>
            <a:endParaRPr lang="en-US" dirty="0" smtClean="0"/>
          </a:p>
          <a:p>
            <a:pPr marL="400050" indent="-400050">
              <a:buClr>
                <a:schemeClr val="bg2">
                  <a:lumMod val="50000"/>
                </a:schemeClr>
              </a:buClr>
              <a:buFont typeface="+mj-lt"/>
              <a:buAutoNum type="romanUcPeriod"/>
            </a:pPr>
            <a:r>
              <a:rPr lang="en-US" dirty="0" smtClean="0"/>
              <a:t>Multi-modal </a:t>
            </a:r>
            <a:r>
              <a:rPr lang="en-US" dirty="0"/>
              <a:t>OCM can non-destructively generate images similar to histology based on tissue-specific </a:t>
            </a:r>
            <a:r>
              <a:rPr lang="en-US" dirty="0" smtClean="0"/>
              <a:t>contrast.</a:t>
            </a:r>
            <a:br>
              <a:rPr lang="en-US" dirty="0" smtClean="0"/>
            </a:br>
            <a:endParaRPr lang="en-US" dirty="0" smtClean="0"/>
          </a:p>
          <a:p>
            <a:pPr marL="400050" indent="-400050">
              <a:buClr>
                <a:schemeClr val="bg2">
                  <a:lumMod val="50000"/>
                </a:schemeClr>
              </a:buClr>
              <a:buFont typeface="+mj-lt"/>
              <a:buAutoNum type="romanUcPeriod"/>
            </a:pPr>
            <a:r>
              <a:rPr lang="en-US" dirty="0" smtClean="0"/>
              <a:t>Multi-modal </a:t>
            </a:r>
            <a:r>
              <a:rPr lang="en-US" dirty="0"/>
              <a:t>OCM is a sensitive method to differentiate pathological and healthy areas in cancer </a:t>
            </a:r>
            <a:r>
              <a:rPr lang="en-US" dirty="0" smtClean="0"/>
              <a:t>tissue.</a:t>
            </a:r>
            <a:br>
              <a:rPr lang="en-US" dirty="0" smtClean="0"/>
            </a:br>
            <a:endParaRPr lang="en-US" dirty="0" smtClean="0"/>
          </a:p>
          <a:p>
            <a:pPr marL="400050" indent="-400050">
              <a:buClr>
                <a:schemeClr val="bg2">
                  <a:lumMod val="50000"/>
                </a:schemeClr>
              </a:buClr>
              <a:buFont typeface="+mj-lt"/>
              <a:buAutoNum type="romanUcPeriod"/>
            </a:pPr>
            <a:r>
              <a:rPr lang="en-US" dirty="0" smtClean="0"/>
              <a:t>Artificial </a:t>
            </a:r>
            <a:r>
              <a:rPr lang="en-US" dirty="0"/>
              <a:t>intelligence (AI) can automatically identify regions of interest from OCM data to facilitate the imaging procedure for the operator.</a:t>
            </a:r>
          </a:p>
        </p:txBody>
      </p:sp>
      <p:sp>
        <p:nvSpPr>
          <p:cNvPr id="8" name="Explosion 2 7"/>
          <p:cNvSpPr/>
          <p:nvPr/>
        </p:nvSpPr>
        <p:spPr>
          <a:xfrm rot="2546581">
            <a:off x="4995070" y="361949"/>
            <a:ext cx="4276725" cy="3467100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395092">
            <a:off x="5606962" y="1495334"/>
            <a:ext cx="27828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Cancer </a:t>
            </a:r>
            <a:r>
              <a:rPr lang="en-US" dirty="0">
                <a:solidFill>
                  <a:schemeClr val="bg1"/>
                </a:solidFill>
              </a:rPr>
              <a:t>is going to remain a major cause of mortality and morbidity</a:t>
            </a:r>
          </a:p>
        </p:txBody>
      </p:sp>
    </p:spTree>
    <p:extLst>
      <p:ext uri="{BB962C8B-B14F-4D97-AF65-F5344CB8AC3E}">
        <p14:creationId xmlns:p14="http://schemas.microsoft.com/office/powerpoint/2010/main" val="135342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z="1000" smtClean="0"/>
              <a:pPr/>
              <a:t>7</a:t>
            </a:fld>
            <a:endParaRPr lang="de-DE" sz="100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03250" y="368300"/>
            <a:ext cx="7912100" cy="577175"/>
          </a:xfrm>
          <a:prstGeom prst="rect">
            <a:avLst/>
          </a:prstGeom>
        </p:spPr>
        <p:txBody>
          <a:bodyPr vert="horz" lIns="0" tIns="7200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 smtClean="0"/>
              <a:t>Methods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1497577" y="2361656"/>
            <a:ext cx="5999819" cy="2819991"/>
          </a:xfrm>
          <a:prstGeom prst="roundRect">
            <a:avLst/>
          </a:prstGeom>
          <a:noFill/>
          <a:ln w="5302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50287" y="1236663"/>
            <a:ext cx="2766033" cy="2218651"/>
            <a:chOff x="838153" y="488820"/>
            <a:chExt cx="3319353" cy="2662472"/>
          </a:xfrm>
        </p:grpSpPr>
        <p:sp>
          <p:nvSpPr>
            <p:cNvPr id="9" name="Rounded Rectangle 8"/>
            <p:cNvSpPr/>
            <p:nvPr/>
          </p:nvSpPr>
          <p:spPr>
            <a:xfrm>
              <a:off x="880152" y="488820"/>
              <a:ext cx="3277354" cy="2662472"/>
            </a:xfrm>
            <a:prstGeom prst="roundRect">
              <a:avLst/>
            </a:prstGeom>
            <a:solidFill>
              <a:srgbClr val="FFF9E7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183" y="2197758"/>
              <a:ext cx="878421" cy="688554"/>
            </a:xfrm>
            <a:prstGeom prst="rect">
              <a:avLst/>
            </a:prstGeom>
          </p:spPr>
        </p:pic>
        <p:sp>
          <p:nvSpPr>
            <p:cNvPr id="11" name="Isosceles Triangle 10"/>
            <p:cNvSpPr/>
            <p:nvPr/>
          </p:nvSpPr>
          <p:spPr>
            <a:xfrm rot="10800000">
              <a:off x="2195831" y="1915783"/>
              <a:ext cx="446980" cy="664283"/>
            </a:xfrm>
            <a:prstGeom prst="triangle">
              <a:avLst>
                <a:gd name="adj" fmla="val 52150"/>
              </a:avLst>
            </a:prstGeom>
            <a:solidFill>
              <a:srgbClr val="BD3803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80152" y="515979"/>
              <a:ext cx="3259247" cy="36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1. Multimodal OCM setup</a:t>
              </a:r>
              <a:endParaRPr lang="en-US" sz="1400" b="1" dirty="0"/>
            </a:p>
          </p:txBody>
        </p:sp>
        <p:sp>
          <p:nvSpPr>
            <p:cNvPr id="13" name="Can 12"/>
            <p:cNvSpPr/>
            <p:nvPr/>
          </p:nvSpPr>
          <p:spPr>
            <a:xfrm>
              <a:off x="2160858" y="1798352"/>
              <a:ext cx="490396" cy="289710"/>
            </a:xfrm>
            <a:prstGeom prst="can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an 13"/>
            <p:cNvSpPr/>
            <p:nvPr/>
          </p:nvSpPr>
          <p:spPr>
            <a:xfrm>
              <a:off x="2092993" y="1697949"/>
              <a:ext cx="625410" cy="289710"/>
            </a:xfrm>
            <a:prstGeom prst="can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an 14"/>
            <p:cNvSpPr/>
            <p:nvPr/>
          </p:nvSpPr>
          <p:spPr>
            <a:xfrm>
              <a:off x="2019087" y="1028806"/>
              <a:ext cx="762690" cy="896293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66339" y="834719"/>
              <a:ext cx="490396" cy="382921"/>
            </a:xfrm>
            <a:prstGeom prst="rect">
              <a:avLst/>
            </a:prstGeom>
            <a:solidFill>
              <a:srgbClr val="BD3803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71105" y="1481332"/>
              <a:ext cx="1131532" cy="33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Objective</a:t>
              </a:r>
              <a:endParaRPr lang="en-US" sz="1200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82"/>
            <a:stretch/>
          </p:blipFill>
          <p:spPr>
            <a:xfrm rot="20642572">
              <a:off x="1059859" y="1847893"/>
              <a:ext cx="662066" cy="110034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3600" y="2168370"/>
              <a:ext cx="868463" cy="74565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9" b="42444"/>
            <a:stretch/>
          </p:blipFill>
          <p:spPr>
            <a:xfrm>
              <a:off x="2904030" y="1809062"/>
              <a:ext cx="1169002" cy="35719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838153" y="982267"/>
              <a:ext cx="1064552" cy="77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Ex-vivo </a:t>
              </a:r>
              <a:br>
                <a:rPr lang="en-US" sz="1200" dirty="0" smtClean="0"/>
              </a:br>
              <a:r>
                <a:rPr lang="en-US" sz="1200" dirty="0" smtClean="0"/>
                <a:t>tissue </a:t>
              </a:r>
              <a:br>
                <a:rPr lang="en-US" sz="1200" dirty="0" smtClean="0"/>
              </a:br>
              <a:r>
                <a:rPr lang="en-US" sz="1200" dirty="0" smtClean="0"/>
                <a:t>samples</a:t>
              </a:r>
              <a:endParaRPr 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98087" y="2796274"/>
              <a:ext cx="2211952" cy="33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In-vitro cell imaging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8503" y="970890"/>
              <a:ext cx="1246210" cy="77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In-vivo animal imaging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199200" y="1236663"/>
            <a:ext cx="2731035" cy="2218651"/>
            <a:chOff x="4525765" y="472595"/>
            <a:chExt cx="3277354" cy="2662472"/>
          </a:xfrm>
        </p:grpSpPr>
        <p:sp>
          <p:nvSpPr>
            <p:cNvPr id="25" name="Rounded Rectangle 24"/>
            <p:cNvSpPr/>
            <p:nvPr/>
          </p:nvSpPr>
          <p:spPr>
            <a:xfrm>
              <a:off x="4525765" y="472595"/>
              <a:ext cx="3277354" cy="2662472"/>
            </a:xfrm>
            <a:prstGeom prst="roundRect">
              <a:avLst/>
            </a:prstGeom>
            <a:solidFill>
              <a:srgbClr val="FDF5E7"/>
            </a:solidFill>
            <a:ln w="38100">
              <a:solidFill>
                <a:srgbClr val="EB9F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668701" y="2452576"/>
              <a:ext cx="959950" cy="427655"/>
            </a:xfrm>
            <a:custGeom>
              <a:avLst/>
              <a:gdLst>
                <a:gd name="connsiteX0" fmla="*/ 0 w 1121789"/>
                <a:gd name="connsiteY0" fmla="*/ 94268 h 471340"/>
                <a:gd name="connsiteX1" fmla="*/ 763571 w 1121789"/>
                <a:gd name="connsiteY1" fmla="*/ 386499 h 471340"/>
                <a:gd name="connsiteX2" fmla="*/ 716437 w 1121789"/>
                <a:gd name="connsiteY2" fmla="*/ 471340 h 471340"/>
                <a:gd name="connsiteX3" fmla="*/ 1121789 w 1121789"/>
                <a:gd name="connsiteY3" fmla="*/ 471340 h 471340"/>
                <a:gd name="connsiteX4" fmla="*/ 970961 w 1121789"/>
                <a:gd name="connsiteY4" fmla="*/ 235670 h 471340"/>
                <a:gd name="connsiteX5" fmla="*/ 923827 w 1121789"/>
                <a:gd name="connsiteY5" fmla="*/ 301658 h 471340"/>
                <a:gd name="connsiteX6" fmla="*/ 150829 w 1121789"/>
                <a:gd name="connsiteY6" fmla="*/ 0 h 471340"/>
                <a:gd name="connsiteX7" fmla="*/ 0 w 1121789"/>
                <a:gd name="connsiteY7" fmla="*/ 94268 h 47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1789" h="471340">
                  <a:moveTo>
                    <a:pt x="0" y="94268"/>
                  </a:moveTo>
                  <a:lnTo>
                    <a:pt x="763571" y="386499"/>
                  </a:lnTo>
                  <a:lnTo>
                    <a:pt x="716437" y="471340"/>
                  </a:lnTo>
                  <a:lnTo>
                    <a:pt x="1121789" y="471340"/>
                  </a:lnTo>
                  <a:lnTo>
                    <a:pt x="970961" y="235670"/>
                  </a:lnTo>
                  <a:lnTo>
                    <a:pt x="923827" y="301658"/>
                  </a:lnTo>
                  <a:lnTo>
                    <a:pt x="150829" y="0"/>
                  </a:lnTo>
                  <a:lnTo>
                    <a:pt x="0" y="94268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6899466" y="2280959"/>
              <a:ext cx="622170" cy="395925"/>
            </a:xfrm>
            <a:custGeom>
              <a:avLst/>
              <a:gdLst>
                <a:gd name="connsiteX0" fmla="*/ 0 w 622170"/>
                <a:gd name="connsiteY0" fmla="*/ 160255 h 395925"/>
                <a:gd name="connsiteX1" fmla="*/ 0 w 622170"/>
                <a:gd name="connsiteY1" fmla="*/ 0 h 395925"/>
                <a:gd name="connsiteX2" fmla="*/ 339365 w 622170"/>
                <a:gd name="connsiteY2" fmla="*/ 160255 h 395925"/>
                <a:gd name="connsiteX3" fmla="*/ 358219 w 622170"/>
                <a:gd name="connsiteY3" fmla="*/ 47134 h 395925"/>
                <a:gd name="connsiteX4" fmla="*/ 622170 w 622170"/>
                <a:gd name="connsiteY4" fmla="*/ 339364 h 395925"/>
                <a:gd name="connsiteX5" fmla="*/ 320512 w 622170"/>
                <a:gd name="connsiteY5" fmla="*/ 395925 h 395925"/>
                <a:gd name="connsiteX6" fmla="*/ 339365 w 622170"/>
                <a:gd name="connsiteY6" fmla="*/ 292230 h 395925"/>
                <a:gd name="connsiteX7" fmla="*/ 0 w 622170"/>
                <a:gd name="connsiteY7" fmla="*/ 160255 h 39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2170" h="395925">
                  <a:moveTo>
                    <a:pt x="0" y="160255"/>
                  </a:moveTo>
                  <a:lnTo>
                    <a:pt x="0" y="0"/>
                  </a:lnTo>
                  <a:lnTo>
                    <a:pt x="339365" y="160255"/>
                  </a:lnTo>
                  <a:lnTo>
                    <a:pt x="358219" y="47134"/>
                  </a:lnTo>
                  <a:lnTo>
                    <a:pt x="622170" y="339364"/>
                  </a:lnTo>
                  <a:lnTo>
                    <a:pt x="320512" y="395925"/>
                  </a:lnTo>
                  <a:lnTo>
                    <a:pt x="339365" y="292230"/>
                  </a:lnTo>
                  <a:lnTo>
                    <a:pt x="0" y="16025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25765" y="488935"/>
              <a:ext cx="3264529" cy="62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2. Multi-contrast data </a:t>
              </a:r>
              <a:r>
                <a:rPr lang="en-US" sz="1400" b="1" dirty="0"/>
                <a:t>p</a:t>
              </a:r>
              <a:r>
                <a:rPr lang="en-US" sz="1400" b="1" dirty="0" smtClean="0"/>
                <a:t>rocessing</a:t>
              </a:r>
              <a:endParaRPr lang="en-US" sz="1400" b="1" dirty="0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6028482" y="1808765"/>
              <a:ext cx="742384" cy="697117"/>
            </a:xfrm>
            <a:custGeom>
              <a:avLst/>
              <a:gdLst>
                <a:gd name="connsiteX0" fmla="*/ 0 w 742384"/>
                <a:gd name="connsiteY0" fmla="*/ 0 h 697117"/>
                <a:gd name="connsiteX1" fmla="*/ 81481 w 742384"/>
                <a:gd name="connsiteY1" fmla="*/ 416460 h 697117"/>
                <a:gd name="connsiteX2" fmla="*/ 162963 w 742384"/>
                <a:gd name="connsiteY2" fmla="*/ 90535 h 697117"/>
                <a:gd name="connsiteX3" fmla="*/ 253497 w 742384"/>
                <a:gd name="connsiteY3" fmla="*/ 497941 h 697117"/>
                <a:gd name="connsiteX4" fmla="*/ 325925 w 742384"/>
                <a:gd name="connsiteY4" fmla="*/ 126749 h 697117"/>
                <a:gd name="connsiteX5" fmla="*/ 380246 w 742384"/>
                <a:gd name="connsiteY5" fmla="*/ 561315 h 697117"/>
                <a:gd name="connsiteX6" fmla="*/ 479834 w 742384"/>
                <a:gd name="connsiteY6" fmla="*/ 217284 h 697117"/>
                <a:gd name="connsiteX7" fmla="*/ 570368 w 742384"/>
                <a:gd name="connsiteY7" fmla="*/ 624690 h 697117"/>
                <a:gd name="connsiteX8" fmla="*/ 660903 w 742384"/>
                <a:gd name="connsiteY8" fmla="*/ 298765 h 697117"/>
                <a:gd name="connsiteX9" fmla="*/ 742384 w 742384"/>
                <a:gd name="connsiteY9" fmla="*/ 697117 h 697117"/>
                <a:gd name="connsiteX10" fmla="*/ 742384 w 742384"/>
                <a:gd name="connsiteY10" fmla="*/ 697117 h 697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2384" h="697117">
                  <a:moveTo>
                    <a:pt x="0" y="0"/>
                  </a:moveTo>
                  <a:cubicBezTo>
                    <a:pt x="27160" y="200685"/>
                    <a:pt x="54321" y="401371"/>
                    <a:pt x="81481" y="416460"/>
                  </a:cubicBezTo>
                  <a:cubicBezTo>
                    <a:pt x="108642" y="431549"/>
                    <a:pt x="134294" y="76955"/>
                    <a:pt x="162963" y="90535"/>
                  </a:cubicBezTo>
                  <a:cubicBezTo>
                    <a:pt x="191632" y="104115"/>
                    <a:pt x="226337" y="491905"/>
                    <a:pt x="253497" y="497941"/>
                  </a:cubicBezTo>
                  <a:cubicBezTo>
                    <a:pt x="280657" y="503977"/>
                    <a:pt x="304800" y="116187"/>
                    <a:pt x="325925" y="126749"/>
                  </a:cubicBezTo>
                  <a:cubicBezTo>
                    <a:pt x="347050" y="137311"/>
                    <a:pt x="354595" y="546226"/>
                    <a:pt x="380246" y="561315"/>
                  </a:cubicBezTo>
                  <a:cubicBezTo>
                    <a:pt x="405897" y="576404"/>
                    <a:pt x="448147" y="206721"/>
                    <a:pt x="479834" y="217284"/>
                  </a:cubicBezTo>
                  <a:cubicBezTo>
                    <a:pt x="511521" y="227847"/>
                    <a:pt x="540190" y="611110"/>
                    <a:pt x="570368" y="624690"/>
                  </a:cubicBezTo>
                  <a:cubicBezTo>
                    <a:pt x="600546" y="638270"/>
                    <a:pt x="632234" y="286694"/>
                    <a:pt x="660903" y="298765"/>
                  </a:cubicBezTo>
                  <a:cubicBezTo>
                    <a:pt x="689572" y="310836"/>
                    <a:pt x="742384" y="697117"/>
                    <a:pt x="742384" y="697117"/>
                  </a:cubicBezTo>
                  <a:lnTo>
                    <a:pt x="742384" y="697117"/>
                  </a:lnTo>
                </a:path>
              </a:pathLst>
            </a:cu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5919079" y="2096292"/>
              <a:ext cx="961189" cy="463510"/>
            </a:xfrm>
            <a:custGeom>
              <a:avLst/>
              <a:gdLst>
                <a:gd name="connsiteX0" fmla="*/ 101110 w 961189"/>
                <a:gd name="connsiteY0" fmla="*/ 0 h 463510"/>
                <a:gd name="connsiteX1" fmla="*/ 10575 w 961189"/>
                <a:gd name="connsiteY1" fmla="*/ 181069 h 463510"/>
                <a:gd name="connsiteX2" fmla="*/ 318393 w 961189"/>
                <a:gd name="connsiteY2" fmla="*/ 99588 h 463510"/>
                <a:gd name="connsiteX3" fmla="*/ 227858 w 961189"/>
                <a:gd name="connsiteY3" fmla="*/ 289711 h 463510"/>
                <a:gd name="connsiteX4" fmla="*/ 553783 w 961189"/>
                <a:gd name="connsiteY4" fmla="*/ 190123 h 463510"/>
                <a:gd name="connsiteX5" fmla="*/ 472302 w 961189"/>
                <a:gd name="connsiteY5" fmla="*/ 380246 h 463510"/>
                <a:gd name="connsiteX6" fmla="*/ 752959 w 961189"/>
                <a:gd name="connsiteY6" fmla="*/ 298764 h 463510"/>
                <a:gd name="connsiteX7" fmla="*/ 680532 w 961189"/>
                <a:gd name="connsiteY7" fmla="*/ 461727 h 463510"/>
                <a:gd name="connsiteX8" fmla="*/ 961189 w 961189"/>
                <a:gd name="connsiteY8" fmla="*/ 371192 h 46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89" h="463510">
                  <a:moveTo>
                    <a:pt x="101110" y="0"/>
                  </a:moveTo>
                  <a:cubicBezTo>
                    <a:pt x="37735" y="82235"/>
                    <a:pt x="-25639" y="164471"/>
                    <a:pt x="10575" y="181069"/>
                  </a:cubicBezTo>
                  <a:cubicBezTo>
                    <a:pt x="46789" y="197667"/>
                    <a:pt x="282179" y="81481"/>
                    <a:pt x="318393" y="99588"/>
                  </a:cubicBezTo>
                  <a:cubicBezTo>
                    <a:pt x="354607" y="117695"/>
                    <a:pt x="188626" y="274622"/>
                    <a:pt x="227858" y="289711"/>
                  </a:cubicBezTo>
                  <a:cubicBezTo>
                    <a:pt x="267090" y="304800"/>
                    <a:pt x="513042" y="175034"/>
                    <a:pt x="553783" y="190123"/>
                  </a:cubicBezTo>
                  <a:cubicBezTo>
                    <a:pt x="594524" y="205212"/>
                    <a:pt x="439106" y="362139"/>
                    <a:pt x="472302" y="380246"/>
                  </a:cubicBezTo>
                  <a:cubicBezTo>
                    <a:pt x="505498" y="398353"/>
                    <a:pt x="718254" y="285184"/>
                    <a:pt x="752959" y="298764"/>
                  </a:cubicBezTo>
                  <a:cubicBezTo>
                    <a:pt x="787664" y="312344"/>
                    <a:pt x="645827" y="449656"/>
                    <a:pt x="680532" y="461727"/>
                  </a:cubicBezTo>
                  <a:cubicBezTo>
                    <a:pt x="715237" y="473798"/>
                    <a:pt x="838213" y="422495"/>
                    <a:pt x="961189" y="371192"/>
                  </a:cubicBezTo>
                </a:path>
              </a:pathLst>
            </a:cu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Can 30"/>
            <p:cNvSpPr/>
            <p:nvPr/>
          </p:nvSpPr>
          <p:spPr>
            <a:xfrm rot="3240000">
              <a:off x="6739063" y="2043847"/>
              <a:ext cx="74238" cy="738285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an 31"/>
            <p:cNvSpPr/>
            <p:nvPr/>
          </p:nvSpPr>
          <p:spPr>
            <a:xfrm rot="3240000">
              <a:off x="6806716" y="2064838"/>
              <a:ext cx="74238" cy="738285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Can 32"/>
            <p:cNvSpPr/>
            <p:nvPr/>
          </p:nvSpPr>
          <p:spPr>
            <a:xfrm rot="3240000" flipH="1">
              <a:off x="6816220" y="2122893"/>
              <a:ext cx="52515" cy="738285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an 33"/>
            <p:cNvSpPr/>
            <p:nvPr/>
          </p:nvSpPr>
          <p:spPr>
            <a:xfrm rot="3240000" flipH="1">
              <a:off x="6809891" y="2012701"/>
              <a:ext cx="52515" cy="738285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9"/>
            <a:srcRect l="31006" t="27888" r="27612" b="23553"/>
            <a:stretch/>
          </p:blipFill>
          <p:spPr>
            <a:xfrm>
              <a:off x="4776553" y="2127863"/>
              <a:ext cx="1022681" cy="897688"/>
            </a:xfrm>
            <a:prstGeom prst="rect">
              <a:avLst/>
            </a:prstGeom>
            <a:effectLst>
              <a:softEdge rad="114300"/>
            </a:effectLst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801378">
              <a:off x="6066203" y="1051076"/>
              <a:ext cx="549238" cy="56454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801378">
              <a:off x="7014751" y="1034081"/>
              <a:ext cx="622210" cy="639547"/>
            </a:xfrm>
            <a:prstGeom prst="rect">
              <a:avLst/>
            </a:prstGeom>
          </p:spPr>
        </p:pic>
        <p:cxnSp>
          <p:nvCxnSpPr>
            <p:cNvPr id="38" name="Straight Arrow Connector 37"/>
            <p:cNvCxnSpPr/>
            <p:nvPr/>
          </p:nvCxnSpPr>
          <p:spPr>
            <a:xfrm>
              <a:off x="6666997" y="1271587"/>
              <a:ext cx="277349" cy="0"/>
            </a:xfrm>
            <a:prstGeom prst="straightConnector1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643467" y="1308037"/>
              <a:ext cx="517867" cy="598143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4599594" y="1059014"/>
              <a:ext cx="1585867" cy="33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OCM</a:t>
              </a:r>
              <a:endParaRPr 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004512" y="2692093"/>
              <a:ext cx="1751512" cy="33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PS-contrast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593730" y="1883582"/>
              <a:ext cx="1751512" cy="33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Phase contrast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403150" y="1631884"/>
              <a:ext cx="1293855" cy="554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Dynamic OCT</a:t>
              </a:r>
              <a:endParaRPr lang="en-US" sz="12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161905" y="1551774"/>
              <a:ext cx="1416725" cy="33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Attenuation</a:t>
              </a:r>
              <a:endParaRPr lang="en-US" sz="1200" dirty="0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443419" y="1280300"/>
              <a:ext cx="335540" cy="387553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185285" y="3701322"/>
            <a:ext cx="2787861" cy="2218651"/>
            <a:chOff x="872374" y="3430286"/>
            <a:chExt cx="3345547" cy="2662472"/>
          </a:xfrm>
        </p:grpSpPr>
        <p:sp>
          <p:nvSpPr>
            <p:cNvPr id="47" name="Rounded Rectangle 46"/>
            <p:cNvSpPr/>
            <p:nvPr/>
          </p:nvSpPr>
          <p:spPr>
            <a:xfrm>
              <a:off x="891683" y="3430286"/>
              <a:ext cx="3277354" cy="2662472"/>
            </a:xfrm>
            <a:prstGeom prst="roundRect">
              <a:avLst/>
            </a:prstGeom>
            <a:solidFill>
              <a:srgbClr val="EFF5FB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50999" y="3465366"/>
              <a:ext cx="3105364" cy="62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6</a:t>
              </a:r>
              <a:r>
                <a:rPr lang="en-US" sz="1400" b="1" dirty="0" smtClean="0"/>
                <a:t>. Establishment of new imaging protocols </a:t>
              </a:r>
              <a:endParaRPr lang="en-US" sz="14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46048" y="4155106"/>
              <a:ext cx="1871873" cy="1662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Artificial intelligence selects automatic regions of interests</a:t>
              </a:r>
              <a:br>
                <a:rPr lang="en-US" sz="1200" dirty="0" smtClean="0"/>
              </a:br>
              <a:r>
                <a:rPr lang="en-US" sz="1200" dirty="0" smtClean="0"/>
                <a:t>perform long term measurements</a:t>
              </a:r>
              <a:endParaRPr lang="en-US" sz="1200" dirty="0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1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58" r="19231"/>
            <a:stretch/>
          </p:blipFill>
          <p:spPr>
            <a:xfrm>
              <a:off x="872374" y="4116652"/>
              <a:ext cx="1623911" cy="1647521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6179893" y="1236663"/>
            <a:ext cx="2737321" cy="2218651"/>
            <a:chOff x="8102827" y="488820"/>
            <a:chExt cx="3284897" cy="2662472"/>
          </a:xfrm>
        </p:grpSpPr>
        <p:sp>
          <p:nvSpPr>
            <p:cNvPr id="52" name="Rounded Rectangle 51"/>
            <p:cNvSpPr/>
            <p:nvPr/>
          </p:nvSpPr>
          <p:spPr>
            <a:xfrm>
              <a:off x="8110370" y="488820"/>
              <a:ext cx="3277354" cy="2662472"/>
            </a:xfrm>
            <a:prstGeom prst="roundRect">
              <a:avLst/>
            </a:prstGeom>
            <a:solidFill>
              <a:srgbClr val="E0F8F2"/>
            </a:solidFill>
            <a:ln w="38100">
              <a:solidFill>
                <a:srgbClr val="2DC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128477" y="515979"/>
              <a:ext cx="3259247" cy="36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3. Data visualization</a:t>
              </a:r>
              <a:endParaRPr lang="en-US" sz="14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102827" y="2550490"/>
              <a:ext cx="3284897" cy="554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Histology-like image including additional information </a:t>
              </a:r>
              <a:endParaRPr lang="en-US" sz="1200" dirty="0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16"/>
            <a:srcRect t="9783" b="16694"/>
            <a:stretch/>
          </p:blipFill>
          <p:spPr>
            <a:xfrm>
              <a:off x="8280846" y="870201"/>
              <a:ext cx="2928098" cy="1689484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3188513" y="3701322"/>
            <a:ext cx="2741722" cy="2218651"/>
            <a:chOff x="4495058" y="3424379"/>
            <a:chExt cx="3290179" cy="2662472"/>
          </a:xfrm>
        </p:grpSpPr>
        <p:sp>
          <p:nvSpPr>
            <p:cNvPr id="57" name="Rounded Rectangle 56"/>
            <p:cNvSpPr/>
            <p:nvPr/>
          </p:nvSpPr>
          <p:spPr>
            <a:xfrm>
              <a:off x="4495058" y="3424379"/>
              <a:ext cx="3277354" cy="2662472"/>
            </a:xfrm>
            <a:prstGeom prst="roundRect">
              <a:avLst/>
            </a:prstGeom>
            <a:solidFill>
              <a:srgbClr val="F8E8F7"/>
            </a:solidFill>
            <a:ln w="38100">
              <a:solidFill>
                <a:srgbClr val="D175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07883" y="3459459"/>
              <a:ext cx="3277354" cy="36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5. Data validation</a:t>
              </a:r>
              <a:endParaRPr lang="en-US" sz="14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605039" y="5129475"/>
              <a:ext cx="1648052" cy="77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One-to-one correlation to histology </a:t>
              </a:r>
              <a:endParaRPr lang="en-US" sz="12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27360" y="3799935"/>
              <a:ext cx="1265922" cy="77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Comparison to MR/CT imaging</a:t>
              </a:r>
              <a:endParaRPr lang="en-US" sz="1200" dirty="0"/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803" y="4625370"/>
              <a:ext cx="668767" cy="1290453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8"/>
            <a:srcRect l="10294" t="18624"/>
            <a:stretch/>
          </p:blipFill>
          <p:spPr>
            <a:xfrm>
              <a:off x="4605039" y="3851198"/>
              <a:ext cx="1658330" cy="1285982"/>
            </a:xfrm>
            <a:prstGeom prst="rect">
              <a:avLst/>
            </a:prstGeom>
          </p:spPr>
        </p:pic>
      </p:grpSp>
      <p:grpSp>
        <p:nvGrpSpPr>
          <p:cNvPr id="63" name="Group 62"/>
          <p:cNvGrpSpPr/>
          <p:nvPr/>
        </p:nvGrpSpPr>
        <p:grpSpPr>
          <a:xfrm>
            <a:off x="6179893" y="3701322"/>
            <a:ext cx="2799173" cy="2218651"/>
            <a:chOff x="8127112" y="3429380"/>
            <a:chExt cx="3359122" cy="2662472"/>
          </a:xfrm>
        </p:grpSpPr>
        <p:sp>
          <p:nvSpPr>
            <p:cNvPr id="64" name="Rounded Rectangle 63"/>
            <p:cNvSpPr/>
            <p:nvPr/>
          </p:nvSpPr>
          <p:spPr>
            <a:xfrm>
              <a:off x="8127112" y="3429380"/>
              <a:ext cx="3277354" cy="2662472"/>
            </a:xfrm>
            <a:prstGeom prst="roundRect">
              <a:avLst/>
            </a:prstGeom>
            <a:solidFill>
              <a:srgbClr val="FAECF2"/>
            </a:solidFill>
            <a:ln w="38100">
              <a:solidFill>
                <a:srgbClr val="DC80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152762" y="3464460"/>
              <a:ext cx="3251704" cy="36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4</a:t>
              </a:r>
              <a:r>
                <a:rPr lang="en-US" sz="1400" b="1" dirty="0" smtClean="0"/>
                <a:t>. Data evaluation</a:t>
              </a:r>
              <a:endParaRPr lang="en-US" sz="14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168705" y="3851674"/>
              <a:ext cx="1304240" cy="554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Statistical evaluations</a:t>
              </a:r>
              <a:endParaRPr lang="en-US" sz="1200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318158" y="5169085"/>
              <a:ext cx="192166" cy="50699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600110" y="4811135"/>
              <a:ext cx="186555" cy="8649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154578" y="4425944"/>
              <a:ext cx="187311" cy="1250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880019" y="4618493"/>
              <a:ext cx="186120" cy="10575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ight Arrow 70"/>
            <p:cNvSpPr/>
            <p:nvPr/>
          </p:nvSpPr>
          <p:spPr>
            <a:xfrm rot="19431409" flipV="1">
              <a:off x="8277107" y="5051618"/>
              <a:ext cx="1170437" cy="165716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>
              <a:off x="9717056" y="4826158"/>
              <a:ext cx="86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rot="16200000">
              <a:off x="9259802" y="4383755"/>
              <a:ext cx="90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5-Point Star 73"/>
            <p:cNvSpPr/>
            <p:nvPr/>
          </p:nvSpPr>
          <p:spPr>
            <a:xfrm>
              <a:off x="10007550" y="4564501"/>
              <a:ext cx="143599" cy="163735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5-Point Star 74"/>
            <p:cNvSpPr/>
            <p:nvPr/>
          </p:nvSpPr>
          <p:spPr>
            <a:xfrm>
              <a:off x="9799160" y="4555842"/>
              <a:ext cx="143599" cy="163735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5-Point Star 75"/>
            <p:cNvSpPr/>
            <p:nvPr/>
          </p:nvSpPr>
          <p:spPr>
            <a:xfrm>
              <a:off x="9870959" y="4375710"/>
              <a:ext cx="143599" cy="163735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5-Point Star 76"/>
            <p:cNvSpPr/>
            <p:nvPr/>
          </p:nvSpPr>
          <p:spPr>
            <a:xfrm>
              <a:off x="10025536" y="4400766"/>
              <a:ext cx="143599" cy="163735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Hexagon 77"/>
            <p:cNvSpPr/>
            <p:nvPr/>
          </p:nvSpPr>
          <p:spPr>
            <a:xfrm>
              <a:off x="10277115" y="4017881"/>
              <a:ext cx="136782" cy="10272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Hexagon 78"/>
            <p:cNvSpPr/>
            <p:nvPr/>
          </p:nvSpPr>
          <p:spPr>
            <a:xfrm>
              <a:off x="10326568" y="4130321"/>
              <a:ext cx="136782" cy="10272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Hexagon 79"/>
            <p:cNvSpPr/>
            <p:nvPr/>
          </p:nvSpPr>
          <p:spPr>
            <a:xfrm>
              <a:off x="10176052" y="4167166"/>
              <a:ext cx="136782" cy="10272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Hexagon 80"/>
            <p:cNvSpPr/>
            <p:nvPr/>
          </p:nvSpPr>
          <p:spPr>
            <a:xfrm>
              <a:off x="10153420" y="3971555"/>
              <a:ext cx="136782" cy="10272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Hexagon 81"/>
            <p:cNvSpPr/>
            <p:nvPr/>
          </p:nvSpPr>
          <p:spPr>
            <a:xfrm>
              <a:off x="10208724" y="4279606"/>
              <a:ext cx="136782" cy="10272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Hexagon 82"/>
            <p:cNvSpPr/>
            <p:nvPr/>
          </p:nvSpPr>
          <p:spPr>
            <a:xfrm>
              <a:off x="10025536" y="4197307"/>
              <a:ext cx="136782" cy="10272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 flipV="1">
              <a:off x="9726052" y="3933755"/>
              <a:ext cx="793010" cy="87738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1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l="35695" t="21518" r="33230" b="13663"/>
            <a:stretch/>
          </p:blipFill>
          <p:spPr>
            <a:xfrm>
              <a:off x="10620192" y="4197307"/>
              <a:ext cx="746317" cy="1169023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10304163" y="5321419"/>
              <a:ext cx="1182071" cy="554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Scientific articles</a:t>
              </a:r>
              <a:endParaRPr lang="en-US" sz="1200" dirty="0"/>
            </a:p>
          </p:txBody>
        </p:sp>
        <p:sp>
          <p:nvSpPr>
            <p:cNvPr id="87" name="Pie 86"/>
            <p:cNvSpPr/>
            <p:nvPr/>
          </p:nvSpPr>
          <p:spPr>
            <a:xfrm>
              <a:off x="9516142" y="4940786"/>
              <a:ext cx="895111" cy="885336"/>
            </a:xfrm>
            <a:prstGeom prst="pie">
              <a:avLst>
                <a:gd name="adj1" fmla="val 1105251"/>
                <a:gd name="adj2" fmla="val 16200000"/>
              </a:avLst>
            </a:prstGeom>
            <a:solidFill>
              <a:srgbClr val="80A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8" name="Pie 87"/>
            <p:cNvSpPr/>
            <p:nvPr/>
          </p:nvSpPr>
          <p:spPr>
            <a:xfrm rot="7955652">
              <a:off x="9540599" y="4931425"/>
              <a:ext cx="871243" cy="885336"/>
            </a:xfrm>
            <a:prstGeom prst="pie">
              <a:avLst>
                <a:gd name="adj1" fmla="val 8295937"/>
                <a:gd name="adj2" fmla="val 14704894"/>
              </a:avLst>
            </a:prstGeom>
            <a:solidFill>
              <a:srgbClr val="80A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423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z="1000" smtClean="0"/>
              <a:pPr/>
              <a:t>8</a:t>
            </a:fld>
            <a:endParaRPr lang="de-DE" sz="100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03250" y="377825"/>
            <a:ext cx="7912100" cy="787849"/>
          </a:xfrm>
          <a:prstGeom prst="rect">
            <a:avLst/>
          </a:prstGeom>
        </p:spPr>
        <p:txBody>
          <a:bodyPr vert="horz" lIns="0" tIns="7200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 smtClean="0"/>
              <a:t>Work plan and timeline</a:t>
            </a:r>
            <a:endParaRPr lang="en-US" sz="2800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679920" y="2037281"/>
            <a:ext cx="0" cy="403275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548648" y="2037281"/>
            <a:ext cx="0" cy="403275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417377" y="2037281"/>
            <a:ext cx="0" cy="403275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286105" y="2037281"/>
            <a:ext cx="0" cy="403275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154834" y="2037281"/>
            <a:ext cx="0" cy="403275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023563" y="2037281"/>
            <a:ext cx="0" cy="403275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5892291" y="2037281"/>
            <a:ext cx="0" cy="403275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6761020" y="2037281"/>
            <a:ext cx="0" cy="403275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629749" y="2037281"/>
            <a:ext cx="0" cy="403275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498480" y="2037281"/>
            <a:ext cx="0" cy="403275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 rot="5400000">
            <a:off x="7463542" y="69925"/>
            <a:ext cx="323936" cy="2579320"/>
          </a:xfrm>
          <a:prstGeom prst="leftBrace">
            <a:avLst/>
          </a:prstGeom>
          <a:ln w="28575">
            <a:solidFill>
              <a:srgbClr val="A931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 rot="5400000">
            <a:off x="3115303" y="-1672146"/>
            <a:ext cx="323936" cy="6055855"/>
          </a:xfrm>
          <a:prstGeom prst="lef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49344" y="1562608"/>
            <a:ext cx="0" cy="450742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15926" y="1562608"/>
            <a:ext cx="0" cy="45074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982509" y="1562608"/>
            <a:ext cx="0" cy="45074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849092" y="1562608"/>
            <a:ext cx="0" cy="45074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715674" y="1562608"/>
            <a:ext cx="0" cy="45074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582256" y="1562608"/>
            <a:ext cx="0" cy="45074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448839" y="1562608"/>
            <a:ext cx="0" cy="45074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315421" y="1562608"/>
            <a:ext cx="0" cy="4507427"/>
          </a:xfrm>
          <a:prstGeom prst="line">
            <a:avLst/>
          </a:prstGeom>
          <a:ln w="19050">
            <a:solidFill>
              <a:srgbClr val="A9310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182004" y="1562608"/>
            <a:ext cx="0" cy="45074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048588" y="1562608"/>
            <a:ext cx="0" cy="45074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entagon 29"/>
          <p:cNvSpPr/>
          <p:nvPr/>
        </p:nvSpPr>
        <p:spPr>
          <a:xfrm>
            <a:off x="240919" y="2150641"/>
            <a:ext cx="2246345" cy="526183"/>
          </a:xfrm>
          <a:prstGeom prst="homePlate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41936" y="2187440"/>
            <a:ext cx="2026963" cy="45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WP-1: OCM/OCT system development</a:t>
            </a:r>
            <a:endParaRPr lang="en-US" sz="1100" b="1" dirty="0"/>
          </a:p>
        </p:txBody>
      </p:sp>
      <p:sp>
        <p:nvSpPr>
          <p:cNvPr id="32" name="Pentagon 31"/>
          <p:cNvSpPr/>
          <p:nvPr/>
        </p:nvSpPr>
        <p:spPr>
          <a:xfrm>
            <a:off x="240919" y="2810718"/>
            <a:ext cx="3248024" cy="526183"/>
          </a:xfrm>
          <a:prstGeom prst="homePlate">
            <a:avLst/>
          </a:prstGeom>
          <a:solidFill>
            <a:srgbClr val="EB9F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49343" y="2936340"/>
            <a:ext cx="2961577" cy="27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WP-2: Software development</a:t>
            </a:r>
            <a:endParaRPr lang="en-US" sz="1100" b="1" dirty="0"/>
          </a:p>
        </p:txBody>
      </p:sp>
      <p:sp>
        <p:nvSpPr>
          <p:cNvPr id="34" name="Pentagon 33"/>
          <p:cNvSpPr/>
          <p:nvPr/>
        </p:nvSpPr>
        <p:spPr>
          <a:xfrm>
            <a:off x="1541530" y="3470796"/>
            <a:ext cx="4078274" cy="526183"/>
          </a:xfrm>
          <a:prstGeom prst="homePlate">
            <a:avLst/>
          </a:prstGeom>
          <a:solidFill>
            <a:srgbClr val="2DCD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591913" y="3595024"/>
            <a:ext cx="3724773" cy="27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WP-3: Imaging</a:t>
            </a:r>
            <a:endParaRPr lang="en-US" sz="1100" b="1" dirty="0"/>
          </a:p>
        </p:txBody>
      </p:sp>
      <p:sp>
        <p:nvSpPr>
          <p:cNvPr id="36" name="Pentagon 35"/>
          <p:cNvSpPr/>
          <p:nvPr/>
        </p:nvSpPr>
        <p:spPr>
          <a:xfrm>
            <a:off x="2837181" y="4130874"/>
            <a:ext cx="3468019" cy="526183"/>
          </a:xfrm>
          <a:prstGeom prst="homePlate">
            <a:avLst/>
          </a:prstGeom>
          <a:solidFill>
            <a:srgbClr val="DC8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907733" y="4261023"/>
            <a:ext cx="2999426" cy="27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WP-4: Data evaluation</a:t>
            </a:r>
            <a:endParaRPr lang="en-US" sz="1100" b="1" dirty="0"/>
          </a:p>
        </p:txBody>
      </p:sp>
      <p:sp>
        <p:nvSpPr>
          <p:cNvPr id="38" name="Pentagon 37"/>
          <p:cNvSpPr/>
          <p:nvPr/>
        </p:nvSpPr>
        <p:spPr>
          <a:xfrm>
            <a:off x="2837181" y="4790952"/>
            <a:ext cx="2918915" cy="526183"/>
          </a:xfrm>
          <a:prstGeom prst="homePlate">
            <a:avLst/>
          </a:prstGeom>
          <a:solidFill>
            <a:srgbClr val="D1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907733" y="4924733"/>
            <a:ext cx="2567870" cy="27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WP-5: Data validation</a:t>
            </a:r>
            <a:endParaRPr lang="en-US" sz="1100" b="1" dirty="0"/>
          </a:p>
        </p:txBody>
      </p:sp>
      <p:sp>
        <p:nvSpPr>
          <p:cNvPr id="40" name="Pentagon 39"/>
          <p:cNvSpPr/>
          <p:nvPr/>
        </p:nvSpPr>
        <p:spPr>
          <a:xfrm>
            <a:off x="1108503" y="5451030"/>
            <a:ext cx="4114394" cy="526183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238063" y="5584814"/>
            <a:ext cx="3681837" cy="27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WP-6: Scanning protocol development</a:t>
            </a:r>
            <a:endParaRPr lang="en-US" sz="11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249344" y="1584697"/>
            <a:ext cx="87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Jul – Aug. 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2020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24445" y="1584697"/>
            <a:ext cx="85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Sep. – Oct. 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2020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72296" y="1584697"/>
            <a:ext cx="86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Nov. – Dec. 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2020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37181" y="1584697"/>
            <a:ext cx="87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Jan. – Feb. 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2020/21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15671" y="1584697"/>
            <a:ext cx="86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Mar. – Apr. 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2021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72039" y="1584697"/>
            <a:ext cx="87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May. – Jun. 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2021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48834" y="1584697"/>
            <a:ext cx="86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Jul. – Aug. 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2021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305199" y="1584697"/>
            <a:ext cx="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Sep. – Oct. 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2021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81997" y="1584697"/>
            <a:ext cx="86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Nov. – Dec. 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2021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Pentagon 50"/>
          <p:cNvSpPr/>
          <p:nvPr/>
        </p:nvSpPr>
        <p:spPr>
          <a:xfrm>
            <a:off x="6757387" y="5451030"/>
            <a:ext cx="1732668" cy="526183"/>
          </a:xfrm>
          <a:prstGeom prst="homePlate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Pentagon 51"/>
          <p:cNvSpPr/>
          <p:nvPr/>
        </p:nvSpPr>
        <p:spPr>
          <a:xfrm>
            <a:off x="6306991" y="2833411"/>
            <a:ext cx="2011972" cy="526183"/>
          </a:xfrm>
          <a:prstGeom prst="homePlate">
            <a:avLst/>
          </a:prstGeom>
          <a:solidFill>
            <a:srgbClr val="F4C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Pentagon 52"/>
          <p:cNvSpPr/>
          <p:nvPr/>
        </p:nvSpPr>
        <p:spPr>
          <a:xfrm>
            <a:off x="7173572" y="3486520"/>
            <a:ext cx="1733172" cy="526183"/>
          </a:xfrm>
          <a:prstGeom prst="homePlate">
            <a:avLst/>
          </a:prstGeom>
          <a:solidFill>
            <a:srgbClr val="9BE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49343" y="952499"/>
            <a:ext cx="6055855" cy="293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University of Tsukuba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35848" y="966534"/>
            <a:ext cx="2579320" cy="293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A9310B"/>
                </a:solidFill>
              </a:rPr>
              <a:t>Medical University of Vienna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181995" y="3604577"/>
            <a:ext cx="1496003" cy="27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WP-9: Imaging</a:t>
            </a:r>
            <a:endParaRPr lang="en-US" sz="11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6311941" y="2875190"/>
            <a:ext cx="1904534" cy="45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WP-8: Software development</a:t>
            </a:r>
            <a:endParaRPr lang="en-US" sz="11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6762043" y="5489507"/>
            <a:ext cx="1482724" cy="45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WP-10: </a:t>
            </a:r>
            <a:r>
              <a:rPr lang="en-US" sz="1100" b="1" dirty="0"/>
              <a:t>S</a:t>
            </a:r>
            <a:r>
              <a:rPr lang="en-US" sz="1100" b="1" dirty="0" smtClean="0"/>
              <a:t>canning protocols</a:t>
            </a:r>
            <a:endParaRPr lang="en-US" sz="1100" b="1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8915169" y="1579047"/>
            <a:ext cx="0" cy="450742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048578" y="1601137"/>
            <a:ext cx="86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Jan. – Feb. 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2021/22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Pentagon 60"/>
          <p:cNvSpPr/>
          <p:nvPr/>
        </p:nvSpPr>
        <p:spPr>
          <a:xfrm>
            <a:off x="6306996" y="2174281"/>
            <a:ext cx="1809331" cy="526183"/>
          </a:xfrm>
          <a:prstGeom prst="homePlate">
            <a:avLst/>
          </a:prstGeom>
          <a:solidFill>
            <a:srgbClr val="FB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238019" y="2209404"/>
            <a:ext cx="17428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WP-7: OCM system development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401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33" grpId="0"/>
      <p:bldP spid="34" grpId="0" animBg="1"/>
      <p:bldP spid="35" grpId="0"/>
      <p:bldP spid="36" grpId="0" animBg="1"/>
      <p:bldP spid="37" grpId="0"/>
      <p:bldP spid="38" grpId="0" animBg="1"/>
      <p:bldP spid="39" grpId="0"/>
      <p:bldP spid="40" grpId="0" animBg="1"/>
      <p:bldP spid="41" grpId="0"/>
      <p:bldP spid="51" grpId="0" animBg="1"/>
      <p:bldP spid="52" grpId="0" animBg="1"/>
      <p:bldP spid="53" grpId="0" animBg="1"/>
      <p:bldP spid="56" grpId="0"/>
      <p:bldP spid="57" grpId="0"/>
      <p:bldP spid="58" grpId="0"/>
      <p:bldP spid="61" grpId="0" animBg="1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z="1000" smtClean="0"/>
              <a:pPr/>
              <a:t>9</a:t>
            </a:fld>
            <a:endParaRPr lang="de-DE" sz="100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03250" y="368300"/>
            <a:ext cx="7912100" cy="565150"/>
          </a:xfrm>
          <a:prstGeom prst="rect">
            <a:avLst/>
          </a:prstGeom>
        </p:spPr>
        <p:txBody>
          <a:bodyPr vert="horz" lIns="0" tIns="7200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 smtClean="0"/>
              <a:t>Collaboration partners in Vienna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887"/>
          <a:stretch/>
        </p:blipFill>
        <p:spPr>
          <a:xfrm>
            <a:off x="7048382" y="1313613"/>
            <a:ext cx="1698826" cy="2019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7347" r="22590"/>
          <a:stretch/>
        </p:blipFill>
        <p:spPr>
          <a:xfrm>
            <a:off x="4969869" y="1311736"/>
            <a:ext cx="1819275" cy="20197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4027"/>
          <a:stretch/>
        </p:blipFill>
        <p:spPr>
          <a:xfrm>
            <a:off x="6952629" y="3745468"/>
            <a:ext cx="1618583" cy="2142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53135" t="14111" r="4859" b="29094"/>
          <a:stretch/>
        </p:blipFill>
        <p:spPr>
          <a:xfrm>
            <a:off x="5055105" y="3782213"/>
            <a:ext cx="1734039" cy="21093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10625" t="15618" r="14686" b="13586"/>
          <a:stretch/>
        </p:blipFill>
        <p:spPr>
          <a:xfrm>
            <a:off x="592138" y="3160251"/>
            <a:ext cx="4181475" cy="26418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3250" y="5802104"/>
            <a:ext cx="4170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Baumann lab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4880376" y="3322954"/>
            <a:ext cx="2105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Wolfgang </a:t>
            </a:r>
            <a:r>
              <a:rPr lang="en-US" sz="1600" dirty="0" err="1" smtClean="0"/>
              <a:t>Weninger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985401" y="3312158"/>
            <a:ext cx="2053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Adelheid</a:t>
            </a:r>
            <a:r>
              <a:rPr lang="en-US" sz="1600" dirty="0" smtClean="0"/>
              <a:t> </a:t>
            </a:r>
            <a:r>
              <a:rPr lang="en-US" sz="1600" dirty="0" err="1" smtClean="0"/>
              <a:t>Wöhrer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5078861" y="5891529"/>
            <a:ext cx="1686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Marion </a:t>
            </a:r>
            <a:r>
              <a:rPr lang="en-US" sz="1600" dirty="0" err="1" smtClean="0"/>
              <a:t>Gröger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985401" y="5891529"/>
            <a:ext cx="1630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Martin </a:t>
            </a:r>
            <a:r>
              <a:rPr lang="en-US" sz="1600" dirty="0" err="1" smtClean="0"/>
              <a:t>Distel</a:t>
            </a:r>
            <a:endParaRPr lang="en-US" sz="16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52" y="1981957"/>
            <a:ext cx="3133725" cy="952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1" b="32776"/>
          <a:stretch/>
        </p:blipFill>
        <p:spPr>
          <a:xfrm>
            <a:off x="997352" y="1159244"/>
            <a:ext cx="3538939" cy="79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4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MedUni Wien">
  <a:themeElements>
    <a:clrScheme name="MedUni Wien">
      <a:dk1>
        <a:sysClr val="windowText" lastClr="000000"/>
      </a:dk1>
      <a:lt1>
        <a:sysClr val="window" lastClr="FFFFFF"/>
      </a:lt1>
      <a:dk2>
        <a:srgbClr val="757070"/>
      </a:dk2>
      <a:lt2>
        <a:srgbClr val="FDD8C9"/>
      </a:lt2>
      <a:accent1>
        <a:srgbClr val="111D4E"/>
      </a:accent1>
      <a:accent2>
        <a:srgbClr val="5FB4E5"/>
      </a:accent2>
      <a:accent3>
        <a:srgbClr val="3CBFAE"/>
      </a:accent3>
      <a:accent4>
        <a:srgbClr val="F0A794"/>
      </a:accent4>
      <a:accent5>
        <a:srgbClr val="4472C4"/>
      </a:accent5>
      <a:accent6>
        <a:srgbClr val="70AD47"/>
      </a:accent6>
      <a:hlink>
        <a:srgbClr val="111D4E"/>
      </a:hlink>
      <a:folHlink>
        <a:srgbClr val="00297A"/>
      </a:folHlink>
    </a:clrScheme>
    <a:fontScheme name="MedUni Wien">
      <a:majorFont>
        <a:latin typeface="Georgia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dUni-en-4-3.potx" id="{AF153C12-51B5-4AE6-A95A-A12B59EBC812}" vid="{BBF1C129-AFE5-40F4-A8FD-24F5F333134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Journal_Club_Lichtenegger</Template>
  <TotalTime>19964</TotalTime>
  <Words>502</Words>
  <Application>Microsoft Office PowerPoint</Application>
  <PresentationFormat>On-screen Show (4:3)</PresentationFormat>
  <Paragraphs>175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Georgia</vt:lpstr>
      <vt:lpstr>Lucida Sans</vt:lpstr>
      <vt:lpstr>Wingdings</vt:lpstr>
      <vt:lpstr>MedUni Wien</vt:lpstr>
      <vt:lpstr>Schrödinger Fellowship:    Non-invasive  ex-vivo/in-vivo  pre-clinical  tissue analysis platform</vt:lpstr>
      <vt:lpstr>Erwin Schrödinger Fellowships </vt:lpstr>
      <vt:lpstr>Erwin Schrödinger Fellowships </vt:lpstr>
      <vt:lpstr>Erwin Schrödinger Fellowships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Visible-Light Optical Coherence Tomography Angiography for Monitoring Laser-Induced Choroidal Neovascularization in Mice</dc:title>
  <dc:creator>Antonia</dc:creator>
  <cp:lastModifiedBy>Antonia</cp:lastModifiedBy>
  <cp:revision>1437</cp:revision>
  <cp:lastPrinted>2016-07-07T12:58:37Z</cp:lastPrinted>
  <dcterms:created xsi:type="dcterms:W3CDTF">2016-10-07T14:06:59Z</dcterms:created>
  <dcterms:modified xsi:type="dcterms:W3CDTF">2020-08-07T12:43:32Z</dcterms:modified>
</cp:coreProperties>
</file>